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8"/>
  </p:notesMasterIdLst>
  <p:sldIdLst>
    <p:sldId id="256" r:id="rId2"/>
    <p:sldId id="272" r:id="rId3"/>
    <p:sldId id="257" r:id="rId4"/>
    <p:sldId id="259" r:id="rId5"/>
    <p:sldId id="258" r:id="rId6"/>
    <p:sldId id="265" r:id="rId7"/>
    <p:sldId id="264" r:id="rId8"/>
    <p:sldId id="263" r:id="rId9"/>
    <p:sldId id="273" r:id="rId10"/>
    <p:sldId id="266" r:id="rId11"/>
    <p:sldId id="260" r:id="rId12"/>
    <p:sldId id="268" r:id="rId13"/>
    <p:sldId id="269" r:id="rId14"/>
    <p:sldId id="271" r:id="rId15"/>
    <p:sldId id="270" r:id="rId16"/>
    <p:sldId id="26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30"/>
    <p:restoredTop sz="96250"/>
  </p:normalViewPr>
  <p:slideViewPr>
    <p:cSldViewPr snapToGrid="0">
      <p:cViewPr>
        <p:scale>
          <a:sx n="81" d="100"/>
          <a:sy n="81" d="100"/>
        </p:scale>
        <p:origin x="1072" y="1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2BFB01-6883-42AA-A89D-8C1CC4C9354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D332A62-9C95-4AF3-A38E-D539B3DF05B6}">
      <dgm:prSet/>
      <dgm:spPr/>
      <dgm:t>
        <a:bodyPr/>
        <a:lstStyle/>
        <a:p>
          <a:r>
            <a:rPr lang="en-US"/>
            <a:t>County/county equivalent for all 50 states.</a:t>
          </a:r>
        </a:p>
      </dgm:t>
    </dgm:pt>
    <dgm:pt modelId="{E9DE7FDF-D098-4413-A0A5-7F8765075C93}" type="parTrans" cxnId="{90BB967C-3A7A-4F03-98E4-8A86C4B14BD8}">
      <dgm:prSet/>
      <dgm:spPr/>
      <dgm:t>
        <a:bodyPr/>
        <a:lstStyle/>
        <a:p>
          <a:endParaRPr lang="en-US"/>
        </a:p>
      </dgm:t>
    </dgm:pt>
    <dgm:pt modelId="{918159FD-D024-4B36-A922-CF1BB7D8902D}" type="sibTrans" cxnId="{90BB967C-3A7A-4F03-98E4-8A86C4B14BD8}">
      <dgm:prSet/>
      <dgm:spPr/>
      <dgm:t>
        <a:bodyPr/>
        <a:lstStyle/>
        <a:p>
          <a:endParaRPr lang="en-US"/>
        </a:p>
      </dgm:t>
    </dgm:pt>
    <dgm:pt modelId="{96F14FD4-80D8-4029-9E88-475164182524}">
      <dgm:prSet/>
      <dgm:spPr/>
      <dgm:t>
        <a:bodyPr/>
        <a:lstStyle/>
        <a:p>
          <a:r>
            <a:rPr lang="en-US"/>
            <a:t>Access and Proximity to food store</a:t>
          </a:r>
        </a:p>
      </dgm:t>
    </dgm:pt>
    <dgm:pt modelId="{45B19546-B241-41BC-B739-228A2F7CD771}" type="parTrans" cxnId="{360A5755-EE68-4D17-B6F2-62D52298350D}">
      <dgm:prSet/>
      <dgm:spPr/>
      <dgm:t>
        <a:bodyPr/>
        <a:lstStyle/>
        <a:p>
          <a:endParaRPr lang="en-US"/>
        </a:p>
      </dgm:t>
    </dgm:pt>
    <dgm:pt modelId="{7AE71E6C-C1E4-472C-ABD3-1ECDBBBD9106}" type="sibTrans" cxnId="{360A5755-EE68-4D17-B6F2-62D52298350D}">
      <dgm:prSet/>
      <dgm:spPr/>
      <dgm:t>
        <a:bodyPr/>
        <a:lstStyle/>
        <a:p>
          <a:endParaRPr lang="en-US"/>
        </a:p>
      </dgm:t>
    </dgm:pt>
    <dgm:pt modelId="{9FFD092B-15A8-4EC9-A0E3-E6A25C3CE4B7}">
      <dgm:prSet/>
      <dgm:spPr/>
      <dgm:t>
        <a:bodyPr/>
        <a:lstStyle/>
        <a:p>
          <a:r>
            <a:rPr lang="en-US"/>
            <a:t>Number of people in a county who are living more than 1 mile from a foodstore if in an urban area or more than 10 miles from a foodstore if in a rural area.</a:t>
          </a:r>
        </a:p>
      </dgm:t>
    </dgm:pt>
    <dgm:pt modelId="{D244330E-A038-47AF-8594-CA8D2A6CF575}" type="parTrans" cxnId="{C0BDC21F-6651-467B-A824-4A252929AD04}">
      <dgm:prSet/>
      <dgm:spPr/>
      <dgm:t>
        <a:bodyPr/>
        <a:lstStyle/>
        <a:p>
          <a:endParaRPr lang="en-US"/>
        </a:p>
      </dgm:t>
    </dgm:pt>
    <dgm:pt modelId="{83DFB2BC-3840-40BA-8493-501994B10571}" type="sibTrans" cxnId="{C0BDC21F-6651-467B-A824-4A252929AD04}">
      <dgm:prSet/>
      <dgm:spPr/>
      <dgm:t>
        <a:bodyPr/>
        <a:lstStyle/>
        <a:p>
          <a:endParaRPr lang="en-US"/>
        </a:p>
      </dgm:t>
    </dgm:pt>
    <dgm:pt modelId="{0E5B583C-85E6-4CEF-96AF-3017B49F6D49}">
      <dgm:prSet/>
      <dgm:spPr/>
      <dgm:t>
        <a:bodyPr/>
        <a:lstStyle/>
        <a:p>
          <a:r>
            <a:rPr lang="en-US"/>
            <a:t>As a baseline we will use what was measured in Counts and Percents in 2015</a:t>
          </a:r>
        </a:p>
      </dgm:t>
    </dgm:pt>
    <dgm:pt modelId="{DC53E5B1-6060-4621-9EFB-120E5AEDD1A7}" type="parTrans" cxnId="{32E9536A-1730-43F6-9636-25BBF2DF3D46}">
      <dgm:prSet/>
      <dgm:spPr/>
      <dgm:t>
        <a:bodyPr/>
        <a:lstStyle/>
        <a:p>
          <a:endParaRPr lang="en-US"/>
        </a:p>
      </dgm:t>
    </dgm:pt>
    <dgm:pt modelId="{7D24DF5B-92E8-4104-8B19-992D222879AF}" type="sibTrans" cxnId="{32E9536A-1730-43F6-9636-25BBF2DF3D46}">
      <dgm:prSet/>
      <dgm:spPr/>
      <dgm:t>
        <a:bodyPr/>
        <a:lstStyle/>
        <a:p>
          <a:endParaRPr lang="en-US"/>
        </a:p>
      </dgm:t>
    </dgm:pt>
    <dgm:pt modelId="{281815D7-2306-4725-AAFA-8519618EAA17}">
      <dgm:prSet/>
      <dgm:spPr/>
      <dgm:t>
        <a:bodyPr/>
        <a:lstStyle/>
        <a:p>
          <a:r>
            <a:rPr lang="en-US" dirty="0"/>
            <a:t>Measured for different subgroups: low income, no car, children, seniors. Subgroups are not independent proportions of the total population count, as some subgroups overlap (i.e., low-income senior).</a:t>
          </a:r>
        </a:p>
      </dgm:t>
    </dgm:pt>
    <dgm:pt modelId="{630E86B7-F1A2-477B-826E-12ED134E5E36}" type="parTrans" cxnId="{540BA33A-8543-4C92-8DDD-48C5392D742D}">
      <dgm:prSet/>
      <dgm:spPr/>
      <dgm:t>
        <a:bodyPr/>
        <a:lstStyle/>
        <a:p>
          <a:endParaRPr lang="en-US"/>
        </a:p>
      </dgm:t>
    </dgm:pt>
    <dgm:pt modelId="{8D271FF2-C7C3-4211-B90B-6CAA6C1061FB}" type="sibTrans" cxnId="{540BA33A-8543-4C92-8DDD-48C5392D742D}">
      <dgm:prSet/>
      <dgm:spPr/>
      <dgm:t>
        <a:bodyPr/>
        <a:lstStyle/>
        <a:p>
          <a:endParaRPr lang="en-US"/>
        </a:p>
      </dgm:t>
    </dgm:pt>
    <dgm:pt modelId="{99A263FF-5E94-D146-958C-3EA679FE0552}" type="pres">
      <dgm:prSet presAssocID="{482BFB01-6883-42AA-A89D-8C1CC4C9354A}" presName="linear" presStyleCnt="0">
        <dgm:presLayoutVars>
          <dgm:animLvl val="lvl"/>
          <dgm:resizeHandles val="exact"/>
        </dgm:presLayoutVars>
      </dgm:prSet>
      <dgm:spPr/>
    </dgm:pt>
    <dgm:pt modelId="{723D2B4D-0837-2845-91F9-2F9E738A7186}" type="pres">
      <dgm:prSet presAssocID="{BD332A62-9C95-4AF3-A38E-D539B3DF05B6}" presName="parentText" presStyleLbl="node1" presStyleIdx="0" presStyleCnt="5">
        <dgm:presLayoutVars>
          <dgm:chMax val="0"/>
          <dgm:bulletEnabled val="1"/>
        </dgm:presLayoutVars>
      </dgm:prSet>
      <dgm:spPr/>
    </dgm:pt>
    <dgm:pt modelId="{163574BC-5C4C-2247-8BCB-E7BCA280BEED}" type="pres">
      <dgm:prSet presAssocID="{918159FD-D024-4B36-A922-CF1BB7D8902D}" presName="spacer" presStyleCnt="0"/>
      <dgm:spPr/>
    </dgm:pt>
    <dgm:pt modelId="{024566FA-26F7-9846-872F-B191FFFCD547}" type="pres">
      <dgm:prSet presAssocID="{96F14FD4-80D8-4029-9E88-475164182524}" presName="parentText" presStyleLbl="node1" presStyleIdx="1" presStyleCnt="5">
        <dgm:presLayoutVars>
          <dgm:chMax val="0"/>
          <dgm:bulletEnabled val="1"/>
        </dgm:presLayoutVars>
      </dgm:prSet>
      <dgm:spPr/>
    </dgm:pt>
    <dgm:pt modelId="{7A917C24-6F22-0949-9A15-906AA48394BA}" type="pres">
      <dgm:prSet presAssocID="{7AE71E6C-C1E4-472C-ABD3-1ECDBBBD9106}" presName="spacer" presStyleCnt="0"/>
      <dgm:spPr/>
    </dgm:pt>
    <dgm:pt modelId="{B0FCF5F1-DF1F-E646-A496-AA58921B1F8D}" type="pres">
      <dgm:prSet presAssocID="{9FFD092B-15A8-4EC9-A0E3-E6A25C3CE4B7}" presName="parentText" presStyleLbl="node1" presStyleIdx="2" presStyleCnt="5">
        <dgm:presLayoutVars>
          <dgm:chMax val="0"/>
          <dgm:bulletEnabled val="1"/>
        </dgm:presLayoutVars>
      </dgm:prSet>
      <dgm:spPr/>
    </dgm:pt>
    <dgm:pt modelId="{37457D2D-304A-1849-A1D2-B9AA49F85717}" type="pres">
      <dgm:prSet presAssocID="{83DFB2BC-3840-40BA-8493-501994B10571}" presName="spacer" presStyleCnt="0"/>
      <dgm:spPr/>
    </dgm:pt>
    <dgm:pt modelId="{F2C14D0C-15A3-D747-AD15-D91A02CF4537}" type="pres">
      <dgm:prSet presAssocID="{0E5B583C-85E6-4CEF-96AF-3017B49F6D49}" presName="parentText" presStyleLbl="node1" presStyleIdx="3" presStyleCnt="5">
        <dgm:presLayoutVars>
          <dgm:chMax val="0"/>
          <dgm:bulletEnabled val="1"/>
        </dgm:presLayoutVars>
      </dgm:prSet>
      <dgm:spPr/>
    </dgm:pt>
    <dgm:pt modelId="{7120B5E8-93E0-5A4A-A7EC-B263F4EA864F}" type="pres">
      <dgm:prSet presAssocID="{7D24DF5B-92E8-4104-8B19-992D222879AF}" presName="spacer" presStyleCnt="0"/>
      <dgm:spPr/>
    </dgm:pt>
    <dgm:pt modelId="{F9725DFA-908D-0848-A6E5-5393B2974430}" type="pres">
      <dgm:prSet presAssocID="{281815D7-2306-4725-AAFA-8519618EAA17}" presName="parentText" presStyleLbl="node1" presStyleIdx="4" presStyleCnt="5">
        <dgm:presLayoutVars>
          <dgm:chMax val="0"/>
          <dgm:bulletEnabled val="1"/>
        </dgm:presLayoutVars>
      </dgm:prSet>
      <dgm:spPr/>
    </dgm:pt>
  </dgm:ptLst>
  <dgm:cxnLst>
    <dgm:cxn modelId="{CA247E02-D446-424B-8FFC-E5379141BBA4}" type="presOf" srcId="{482BFB01-6883-42AA-A89D-8C1CC4C9354A}" destId="{99A263FF-5E94-D146-958C-3EA679FE0552}" srcOrd="0" destOrd="0" presId="urn:microsoft.com/office/officeart/2005/8/layout/vList2"/>
    <dgm:cxn modelId="{C0BDC21F-6651-467B-A824-4A252929AD04}" srcId="{482BFB01-6883-42AA-A89D-8C1CC4C9354A}" destId="{9FFD092B-15A8-4EC9-A0E3-E6A25C3CE4B7}" srcOrd="2" destOrd="0" parTransId="{D244330E-A038-47AF-8594-CA8D2A6CF575}" sibTransId="{83DFB2BC-3840-40BA-8493-501994B10571}"/>
    <dgm:cxn modelId="{A2769E26-7D8C-0149-BCD8-460C9E4C0DE9}" type="presOf" srcId="{0E5B583C-85E6-4CEF-96AF-3017B49F6D49}" destId="{F2C14D0C-15A3-D747-AD15-D91A02CF4537}" srcOrd="0" destOrd="0" presId="urn:microsoft.com/office/officeart/2005/8/layout/vList2"/>
    <dgm:cxn modelId="{540BA33A-8543-4C92-8DDD-48C5392D742D}" srcId="{482BFB01-6883-42AA-A89D-8C1CC4C9354A}" destId="{281815D7-2306-4725-AAFA-8519618EAA17}" srcOrd="4" destOrd="0" parTransId="{630E86B7-F1A2-477B-826E-12ED134E5E36}" sibTransId="{8D271FF2-C7C3-4211-B90B-6CAA6C1061FB}"/>
    <dgm:cxn modelId="{360A5755-EE68-4D17-B6F2-62D52298350D}" srcId="{482BFB01-6883-42AA-A89D-8C1CC4C9354A}" destId="{96F14FD4-80D8-4029-9E88-475164182524}" srcOrd="1" destOrd="0" parTransId="{45B19546-B241-41BC-B739-228A2F7CD771}" sibTransId="{7AE71E6C-C1E4-472C-ABD3-1ECDBBBD9106}"/>
    <dgm:cxn modelId="{32E9536A-1730-43F6-9636-25BBF2DF3D46}" srcId="{482BFB01-6883-42AA-A89D-8C1CC4C9354A}" destId="{0E5B583C-85E6-4CEF-96AF-3017B49F6D49}" srcOrd="3" destOrd="0" parTransId="{DC53E5B1-6060-4621-9EFB-120E5AEDD1A7}" sibTransId="{7D24DF5B-92E8-4104-8B19-992D222879AF}"/>
    <dgm:cxn modelId="{90BB967C-3A7A-4F03-98E4-8A86C4B14BD8}" srcId="{482BFB01-6883-42AA-A89D-8C1CC4C9354A}" destId="{BD332A62-9C95-4AF3-A38E-D539B3DF05B6}" srcOrd="0" destOrd="0" parTransId="{E9DE7FDF-D098-4413-A0A5-7F8765075C93}" sibTransId="{918159FD-D024-4B36-A922-CF1BB7D8902D}"/>
    <dgm:cxn modelId="{AE85EC7F-0F1B-3A4A-B6C3-12F7A7B11D25}" type="presOf" srcId="{BD332A62-9C95-4AF3-A38E-D539B3DF05B6}" destId="{723D2B4D-0837-2845-91F9-2F9E738A7186}" srcOrd="0" destOrd="0" presId="urn:microsoft.com/office/officeart/2005/8/layout/vList2"/>
    <dgm:cxn modelId="{52096A86-4D31-DC4A-AC62-A78A72CB1770}" type="presOf" srcId="{9FFD092B-15A8-4EC9-A0E3-E6A25C3CE4B7}" destId="{B0FCF5F1-DF1F-E646-A496-AA58921B1F8D}" srcOrd="0" destOrd="0" presId="urn:microsoft.com/office/officeart/2005/8/layout/vList2"/>
    <dgm:cxn modelId="{4043B1B2-530B-9949-ABB0-5593718235F8}" type="presOf" srcId="{96F14FD4-80D8-4029-9E88-475164182524}" destId="{024566FA-26F7-9846-872F-B191FFFCD547}" srcOrd="0" destOrd="0" presId="urn:microsoft.com/office/officeart/2005/8/layout/vList2"/>
    <dgm:cxn modelId="{B57AF7CD-5B7F-E244-B658-FA5B5D517AB0}" type="presOf" srcId="{281815D7-2306-4725-AAFA-8519618EAA17}" destId="{F9725DFA-908D-0848-A6E5-5393B2974430}" srcOrd="0" destOrd="0" presId="urn:microsoft.com/office/officeart/2005/8/layout/vList2"/>
    <dgm:cxn modelId="{579943FC-5215-914B-867B-F4BF786D5424}" type="presParOf" srcId="{99A263FF-5E94-D146-958C-3EA679FE0552}" destId="{723D2B4D-0837-2845-91F9-2F9E738A7186}" srcOrd="0" destOrd="0" presId="urn:microsoft.com/office/officeart/2005/8/layout/vList2"/>
    <dgm:cxn modelId="{9EEC21C3-DD46-3E49-8064-D80C3C95BDE0}" type="presParOf" srcId="{99A263FF-5E94-D146-958C-3EA679FE0552}" destId="{163574BC-5C4C-2247-8BCB-E7BCA280BEED}" srcOrd="1" destOrd="0" presId="urn:microsoft.com/office/officeart/2005/8/layout/vList2"/>
    <dgm:cxn modelId="{BAAE7769-A6DD-AF40-9B0B-2FB5E782C234}" type="presParOf" srcId="{99A263FF-5E94-D146-958C-3EA679FE0552}" destId="{024566FA-26F7-9846-872F-B191FFFCD547}" srcOrd="2" destOrd="0" presId="urn:microsoft.com/office/officeart/2005/8/layout/vList2"/>
    <dgm:cxn modelId="{610A283F-1FC2-F144-A4E5-E308C2C44D9A}" type="presParOf" srcId="{99A263FF-5E94-D146-958C-3EA679FE0552}" destId="{7A917C24-6F22-0949-9A15-906AA48394BA}" srcOrd="3" destOrd="0" presId="urn:microsoft.com/office/officeart/2005/8/layout/vList2"/>
    <dgm:cxn modelId="{39A79B2D-583E-5F41-90A2-DE40C16C26E4}" type="presParOf" srcId="{99A263FF-5E94-D146-958C-3EA679FE0552}" destId="{B0FCF5F1-DF1F-E646-A496-AA58921B1F8D}" srcOrd="4" destOrd="0" presId="urn:microsoft.com/office/officeart/2005/8/layout/vList2"/>
    <dgm:cxn modelId="{A598BF22-0D09-214B-BAA0-B2A3CE66060A}" type="presParOf" srcId="{99A263FF-5E94-D146-958C-3EA679FE0552}" destId="{37457D2D-304A-1849-A1D2-B9AA49F85717}" srcOrd="5" destOrd="0" presId="urn:microsoft.com/office/officeart/2005/8/layout/vList2"/>
    <dgm:cxn modelId="{C9D36554-A8D0-B344-8BAC-4F1AAC8A703F}" type="presParOf" srcId="{99A263FF-5E94-D146-958C-3EA679FE0552}" destId="{F2C14D0C-15A3-D747-AD15-D91A02CF4537}" srcOrd="6" destOrd="0" presId="urn:microsoft.com/office/officeart/2005/8/layout/vList2"/>
    <dgm:cxn modelId="{0EE9BDCE-9F82-664C-A3A5-EFE00B2178BA}" type="presParOf" srcId="{99A263FF-5E94-D146-958C-3EA679FE0552}" destId="{7120B5E8-93E0-5A4A-A7EC-B263F4EA864F}" srcOrd="7" destOrd="0" presId="urn:microsoft.com/office/officeart/2005/8/layout/vList2"/>
    <dgm:cxn modelId="{1ADB09F0-93DB-E343-896A-622C5E2EC9D8}" type="presParOf" srcId="{99A263FF-5E94-D146-958C-3EA679FE0552}" destId="{F9725DFA-908D-0848-A6E5-5393B2974430}"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3D2B4D-0837-2845-91F9-2F9E738A7186}">
      <dsp:nvSpPr>
        <dsp:cNvPr id="0" name=""/>
        <dsp:cNvSpPr/>
      </dsp:nvSpPr>
      <dsp:spPr>
        <a:xfrm>
          <a:off x="0" y="137089"/>
          <a:ext cx="10554574" cy="635602"/>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County/county equivalent for all 50 states.</a:t>
          </a:r>
        </a:p>
      </dsp:txBody>
      <dsp:txXfrm>
        <a:off x="31028" y="168117"/>
        <a:ext cx="10492518" cy="573546"/>
      </dsp:txXfrm>
    </dsp:sp>
    <dsp:sp modelId="{024566FA-26F7-9846-872F-B191FFFCD547}">
      <dsp:nvSpPr>
        <dsp:cNvPr id="0" name=""/>
        <dsp:cNvSpPr/>
      </dsp:nvSpPr>
      <dsp:spPr>
        <a:xfrm>
          <a:off x="0" y="818771"/>
          <a:ext cx="10554574" cy="635602"/>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Access and Proximity to food store</a:t>
          </a:r>
        </a:p>
      </dsp:txBody>
      <dsp:txXfrm>
        <a:off x="31028" y="849799"/>
        <a:ext cx="10492518" cy="573546"/>
      </dsp:txXfrm>
    </dsp:sp>
    <dsp:sp modelId="{B0FCF5F1-DF1F-E646-A496-AA58921B1F8D}">
      <dsp:nvSpPr>
        <dsp:cNvPr id="0" name=""/>
        <dsp:cNvSpPr/>
      </dsp:nvSpPr>
      <dsp:spPr>
        <a:xfrm>
          <a:off x="0" y="1500454"/>
          <a:ext cx="10554574" cy="635602"/>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Number of people in a county who are living more than 1 mile from a foodstore if in an urban area or more than 10 miles from a foodstore if in a rural area.</a:t>
          </a:r>
        </a:p>
      </dsp:txBody>
      <dsp:txXfrm>
        <a:off x="31028" y="1531482"/>
        <a:ext cx="10492518" cy="573546"/>
      </dsp:txXfrm>
    </dsp:sp>
    <dsp:sp modelId="{F2C14D0C-15A3-D747-AD15-D91A02CF4537}">
      <dsp:nvSpPr>
        <dsp:cNvPr id="0" name=""/>
        <dsp:cNvSpPr/>
      </dsp:nvSpPr>
      <dsp:spPr>
        <a:xfrm>
          <a:off x="0" y="2182136"/>
          <a:ext cx="10554574" cy="635602"/>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As a baseline we will use what was measured in Counts and Percents in 2015</a:t>
          </a:r>
        </a:p>
      </dsp:txBody>
      <dsp:txXfrm>
        <a:off x="31028" y="2213164"/>
        <a:ext cx="10492518" cy="573546"/>
      </dsp:txXfrm>
    </dsp:sp>
    <dsp:sp modelId="{F9725DFA-908D-0848-A6E5-5393B2974430}">
      <dsp:nvSpPr>
        <dsp:cNvPr id="0" name=""/>
        <dsp:cNvSpPr/>
      </dsp:nvSpPr>
      <dsp:spPr>
        <a:xfrm>
          <a:off x="0" y="2863819"/>
          <a:ext cx="10554574" cy="635602"/>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Measured for different subgroups: low income, no car, children, seniors. Subgroups are not independent proportions of the total population count, as some subgroups overlap (i.e., low-income senior).</a:t>
          </a:r>
        </a:p>
      </dsp:txBody>
      <dsp:txXfrm>
        <a:off x="31028" y="2894847"/>
        <a:ext cx="10492518" cy="57354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65B805-EDFE-6C44-8A4B-6BC1E281851E}" type="datetimeFigureOut">
              <a:rPr lang="en-US" smtClean="0"/>
              <a:t>12/24/25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96D21A-578D-1B4D-A54C-F6D6303F191C}" type="slidenum">
              <a:rPr lang="en-US" smtClean="0"/>
              <a:t>‹#›</a:t>
            </a:fld>
            <a:endParaRPr lang="en-US"/>
          </a:p>
        </p:txBody>
      </p:sp>
    </p:spTree>
    <p:extLst>
      <p:ext uri="{BB962C8B-B14F-4D97-AF65-F5344CB8AC3E}">
        <p14:creationId xmlns:p14="http://schemas.microsoft.com/office/powerpoint/2010/main" val="1619248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of low access areas</a:t>
            </a:r>
          </a:p>
          <a:p>
            <a:r>
              <a:rPr lang="en-US" dirty="0"/>
              <a:t>Chart showing overall target areas</a:t>
            </a:r>
          </a:p>
          <a:p>
            <a:r>
              <a:rPr lang="en-US" dirty="0"/>
              <a:t>Map for each subgroup</a:t>
            </a:r>
          </a:p>
          <a:p>
            <a:r>
              <a:rPr lang="en-US" dirty="0"/>
              <a:t>Chart showing each subgroup</a:t>
            </a:r>
          </a:p>
          <a:p>
            <a:endParaRPr lang="en-US" dirty="0"/>
          </a:p>
        </p:txBody>
      </p:sp>
      <p:sp>
        <p:nvSpPr>
          <p:cNvPr id="4" name="Slide Number Placeholder 3"/>
          <p:cNvSpPr>
            <a:spLocks noGrp="1"/>
          </p:cNvSpPr>
          <p:nvPr>
            <p:ph type="sldNum" sz="quarter" idx="5"/>
          </p:nvPr>
        </p:nvSpPr>
        <p:spPr/>
        <p:txBody>
          <a:bodyPr/>
          <a:lstStyle/>
          <a:p>
            <a:fld id="{4E96D21A-578D-1B4D-A54C-F6D6303F191C}" type="slidenum">
              <a:rPr lang="en-US" smtClean="0"/>
              <a:t>5</a:t>
            </a:fld>
            <a:endParaRPr lang="en-US"/>
          </a:p>
        </p:txBody>
      </p:sp>
    </p:spTree>
    <p:extLst>
      <p:ext uri="{BB962C8B-B14F-4D97-AF65-F5344CB8AC3E}">
        <p14:creationId xmlns:p14="http://schemas.microsoft.com/office/powerpoint/2010/main" val="223972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96D21A-578D-1B4D-A54C-F6D6303F191C}" type="slidenum">
              <a:rPr lang="en-US" smtClean="0"/>
              <a:t>6</a:t>
            </a:fld>
            <a:endParaRPr lang="en-US"/>
          </a:p>
        </p:txBody>
      </p:sp>
    </p:spTree>
    <p:extLst>
      <p:ext uri="{BB962C8B-B14F-4D97-AF65-F5344CB8AC3E}">
        <p14:creationId xmlns:p14="http://schemas.microsoft.com/office/powerpoint/2010/main" val="1762997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413BB2-7151-1B68-92C4-9EF4E62D3E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8F7895-7FC3-7243-9F0E-85951AD942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51F4BD-F844-7ADA-953C-9E6A010A7CB3}"/>
              </a:ext>
            </a:extLst>
          </p:cNvPr>
          <p:cNvSpPr>
            <a:spLocks noGrp="1"/>
          </p:cNvSpPr>
          <p:nvPr>
            <p:ph type="body" idx="1"/>
          </p:nvPr>
        </p:nvSpPr>
        <p:spPr/>
        <p:txBody>
          <a:bodyPr/>
          <a:lstStyle/>
          <a:p>
            <a:r>
              <a:rPr lang="en-US" dirty="0"/>
              <a:t>Map of low access areas</a:t>
            </a:r>
          </a:p>
          <a:p>
            <a:r>
              <a:rPr lang="en-US" dirty="0"/>
              <a:t>Chart showing overall target areas</a:t>
            </a:r>
          </a:p>
          <a:p>
            <a:r>
              <a:rPr lang="en-US" dirty="0"/>
              <a:t>Map for each subgroup</a:t>
            </a:r>
          </a:p>
          <a:p>
            <a:r>
              <a:rPr lang="en-US" dirty="0"/>
              <a:t>Chart showing each subgroup</a:t>
            </a:r>
          </a:p>
          <a:p>
            <a:endParaRPr lang="en-US" dirty="0"/>
          </a:p>
        </p:txBody>
      </p:sp>
      <p:sp>
        <p:nvSpPr>
          <p:cNvPr id="4" name="Slide Number Placeholder 3">
            <a:extLst>
              <a:ext uri="{FF2B5EF4-FFF2-40B4-BE49-F238E27FC236}">
                <a16:creationId xmlns:a16="http://schemas.microsoft.com/office/drawing/2014/main" id="{4D9F7FCF-DE15-CC81-0488-803D50F60936}"/>
              </a:ext>
            </a:extLst>
          </p:cNvPr>
          <p:cNvSpPr>
            <a:spLocks noGrp="1"/>
          </p:cNvSpPr>
          <p:nvPr>
            <p:ph type="sldNum" sz="quarter" idx="5"/>
          </p:nvPr>
        </p:nvSpPr>
        <p:spPr/>
        <p:txBody>
          <a:bodyPr/>
          <a:lstStyle/>
          <a:p>
            <a:fld id="{4E96D21A-578D-1B4D-A54C-F6D6303F191C}" type="slidenum">
              <a:rPr lang="en-US" smtClean="0"/>
              <a:t>7</a:t>
            </a:fld>
            <a:endParaRPr lang="en-US"/>
          </a:p>
        </p:txBody>
      </p:sp>
    </p:spTree>
    <p:extLst>
      <p:ext uri="{BB962C8B-B14F-4D97-AF65-F5344CB8AC3E}">
        <p14:creationId xmlns:p14="http://schemas.microsoft.com/office/powerpoint/2010/main" val="2575460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B36B89-CFE1-0902-E815-F03F9271D7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D0677F-A943-43F5-B9F3-59F349C1DB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50DB19-B646-C1A1-9000-6E419B3E531F}"/>
              </a:ext>
            </a:extLst>
          </p:cNvPr>
          <p:cNvSpPr>
            <a:spLocks noGrp="1"/>
          </p:cNvSpPr>
          <p:nvPr>
            <p:ph type="body" idx="1"/>
          </p:nvPr>
        </p:nvSpPr>
        <p:spPr/>
        <p:txBody>
          <a:bodyPr/>
          <a:lstStyle/>
          <a:p>
            <a:r>
              <a:rPr lang="en-US" dirty="0"/>
              <a:t>Map of low access areas</a:t>
            </a:r>
          </a:p>
          <a:p>
            <a:r>
              <a:rPr lang="en-US" dirty="0"/>
              <a:t>Chart showing overall target areas</a:t>
            </a:r>
          </a:p>
          <a:p>
            <a:r>
              <a:rPr lang="en-US" dirty="0"/>
              <a:t>Map for each subgroup</a:t>
            </a:r>
          </a:p>
          <a:p>
            <a:r>
              <a:rPr lang="en-US" dirty="0"/>
              <a:t>Chart showing each subgroup</a:t>
            </a:r>
          </a:p>
          <a:p>
            <a:endParaRPr lang="en-US" dirty="0"/>
          </a:p>
        </p:txBody>
      </p:sp>
      <p:sp>
        <p:nvSpPr>
          <p:cNvPr id="4" name="Slide Number Placeholder 3">
            <a:extLst>
              <a:ext uri="{FF2B5EF4-FFF2-40B4-BE49-F238E27FC236}">
                <a16:creationId xmlns:a16="http://schemas.microsoft.com/office/drawing/2014/main" id="{74295358-5940-5208-9E38-224D52DF01DC}"/>
              </a:ext>
            </a:extLst>
          </p:cNvPr>
          <p:cNvSpPr>
            <a:spLocks noGrp="1"/>
          </p:cNvSpPr>
          <p:nvPr>
            <p:ph type="sldNum" sz="quarter" idx="5"/>
          </p:nvPr>
        </p:nvSpPr>
        <p:spPr/>
        <p:txBody>
          <a:bodyPr/>
          <a:lstStyle/>
          <a:p>
            <a:fld id="{4E96D21A-578D-1B4D-A54C-F6D6303F191C}" type="slidenum">
              <a:rPr lang="en-US" smtClean="0"/>
              <a:t>8</a:t>
            </a:fld>
            <a:endParaRPr lang="en-US"/>
          </a:p>
        </p:txBody>
      </p:sp>
    </p:spTree>
    <p:extLst>
      <p:ext uri="{BB962C8B-B14F-4D97-AF65-F5344CB8AC3E}">
        <p14:creationId xmlns:p14="http://schemas.microsoft.com/office/powerpoint/2010/main" val="364145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96D21A-578D-1B4D-A54C-F6D6303F191C}" type="slidenum">
              <a:rPr lang="en-US" smtClean="0"/>
              <a:t>11</a:t>
            </a:fld>
            <a:endParaRPr lang="en-US"/>
          </a:p>
        </p:txBody>
      </p:sp>
    </p:spTree>
    <p:extLst>
      <p:ext uri="{BB962C8B-B14F-4D97-AF65-F5344CB8AC3E}">
        <p14:creationId xmlns:p14="http://schemas.microsoft.com/office/powerpoint/2010/main" val="3803454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12/24/25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12/24/25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12/24/25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12/24/25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12/24/25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12/24/25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12/24/25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12/24/25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12/24/25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12/24/25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12/24/25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12/24/25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12/24/25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12/24/25</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12/24/25</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CB7BD-54DA-4F8D-38AE-999DE363893A}"/>
              </a:ext>
            </a:extLst>
          </p:cNvPr>
          <p:cNvSpPr>
            <a:spLocks noGrp="1"/>
          </p:cNvSpPr>
          <p:nvPr>
            <p:ph type="ctrTitle"/>
          </p:nvPr>
        </p:nvSpPr>
        <p:spPr>
          <a:xfrm>
            <a:off x="810001" y="639097"/>
            <a:ext cx="6446205" cy="3781101"/>
          </a:xfrm>
        </p:spPr>
        <p:txBody>
          <a:bodyPr>
            <a:normAutofit/>
          </a:bodyPr>
          <a:lstStyle/>
          <a:p>
            <a:pPr>
              <a:lnSpc>
                <a:spcPct val="90000"/>
              </a:lnSpc>
            </a:pPr>
            <a:r>
              <a:rPr lang="en-US" sz="5000"/>
              <a:t>Strategic Analysis for the National Medicare Advantage Health Plan</a:t>
            </a:r>
          </a:p>
        </p:txBody>
      </p:sp>
      <p:sp>
        <p:nvSpPr>
          <p:cNvPr id="1036" name="Freeform: Shape 1030">
            <a:extLst>
              <a:ext uri="{FF2B5EF4-FFF2-40B4-BE49-F238E27FC236}">
                <a16:creationId xmlns:a16="http://schemas.microsoft.com/office/drawing/2014/main" id="{B95EB505-AE12-4878-88D1-3A93384E0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896681"/>
            <a:ext cx="12188952" cy="1961319"/>
          </a:xfrm>
          <a:custGeom>
            <a:avLst/>
            <a:gdLst>
              <a:gd name="connsiteX0" fmla="*/ 0 w 12188952"/>
              <a:gd name="connsiteY0" fmla="*/ 0 h 1961319"/>
              <a:gd name="connsiteX1" fmla="*/ 1996017 w 12188952"/>
              <a:gd name="connsiteY1" fmla="*/ 0 h 1961319"/>
              <a:gd name="connsiteX2" fmla="*/ 2377017 w 12188952"/>
              <a:gd name="connsiteY2" fmla="*/ 263783 h 1961319"/>
              <a:gd name="connsiteX3" fmla="*/ 2385484 w 12188952"/>
              <a:gd name="connsiteY3" fmla="*/ 266713 h 1961319"/>
              <a:gd name="connsiteX4" fmla="*/ 2398184 w 12188952"/>
              <a:gd name="connsiteY4" fmla="*/ 271110 h 1961319"/>
              <a:gd name="connsiteX5" fmla="*/ 2410883 w 12188952"/>
              <a:gd name="connsiteY5" fmla="*/ 275506 h 1961319"/>
              <a:gd name="connsiteX6" fmla="*/ 2421467 w 12188952"/>
              <a:gd name="connsiteY6" fmla="*/ 275506 h 1961319"/>
              <a:gd name="connsiteX7" fmla="*/ 2434167 w 12188952"/>
              <a:gd name="connsiteY7" fmla="*/ 275506 h 1961319"/>
              <a:gd name="connsiteX8" fmla="*/ 2444750 w 12188952"/>
              <a:gd name="connsiteY8" fmla="*/ 271110 h 1961319"/>
              <a:gd name="connsiteX9" fmla="*/ 2457450 w 12188952"/>
              <a:gd name="connsiteY9" fmla="*/ 266713 h 1961319"/>
              <a:gd name="connsiteX10" fmla="*/ 2465917 w 12188952"/>
              <a:gd name="connsiteY10" fmla="*/ 263783 h 1961319"/>
              <a:gd name="connsiteX11" fmla="*/ 2846917 w 12188952"/>
              <a:gd name="connsiteY11" fmla="*/ 0 h 1961319"/>
              <a:gd name="connsiteX12" fmla="*/ 12188952 w 12188952"/>
              <a:gd name="connsiteY12" fmla="*/ 0 h 1961319"/>
              <a:gd name="connsiteX13" fmla="*/ 12188952 w 12188952"/>
              <a:gd name="connsiteY13" fmla="*/ 1264506 h 1961319"/>
              <a:gd name="connsiteX14" fmla="*/ 12188952 w 12188952"/>
              <a:gd name="connsiteY14" fmla="*/ 1917775 h 1961319"/>
              <a:gd name="connsiteX15" fmla="*/ 12188952 w 12188952"/>
              <a:gd name="connsiteY15" fmla="*/ 1961319 h 1961319"/>
              <a:gd name="connsiteX16" fmla="*/ 0 w 12188952"/>
              <a:gd name="connsiteY16" fmla="*/ 1961319 h 1961319"/>
              <a:gd name="connsiteX17" fmla="*/ 0 w 12188952"/>
              <a:gd name="connsiteY17" fmla="*/ 1917775 h 1961319"/>
              <a:gd name="connsiteX18" fmla="*/ 0 w 12188952"/>
              <a:gd name="connsiteY18" fmla="*/ 1264506 h 196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88952" h="1961319">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88952" y="0"/>
                </a:lnTo>
                <a:lnTo>
                  <a:pt x="12188952" y="1264506"/>
                </a:lnTo>
                <a:lnTo>
                  <a:pt x="12188952" y="1917775"/>
                </a:lnTo>
                <a:lnTo>
                  <a:pt x="12188952" y="1961319"/>
                </a:lnTo>
                <a:lnTo>
                  <a:pt x="0" y="1961319"/>
                </a:lnTo>
                <a:lnTo>
                  <a:pt x="0" y="1917775"/>
                </a:lnTo>
                <a:lnTo>
                  <a:pt x="0" y="1264506"/>
                </a:lnTo>
                <a:close/>
              </a:path>
            </a:pathLst>
          </a:cu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ubtitle 2">
            <a:extLst>
              <a:ext uri="{FF2B5EF4-FFF2-40B4-BE49-F238E27FC236}">
                <a16:creationId xmlns:a16="http://schemas.microsoft.com/office/drawing/2014/main" id="{F41CAFA9-F1F1-8646-DFA5-BE8E114DC454}"/>
              </a:ext>
            </a:extLst>
          </p:cNvPr>
          <p:cNvSpPr>
            <a:spLocks noGrp="1"/>
          </p:cNvSpPr>
          <p:nvPr>
            <p:ph type="subTitle" idx="1"/>
          </p:nvPr>
        </p:nvSpPr>
        <p:spPr>
          <a:xfrm>
            <a:off x="810001" y="5280847"/>
            <a:ext cx="6446205" cy="785656"/>
          </a:xfrm>
        </p:spPr>
        <p:txBody>
          <a:bodyPr>
            <a:normAutofit/>
          </a:bodyPr>
          <a:lstStyle/>
          <a:p>
            <a:r>
              <a:rPr lang="en-US">
                <a:solidFill>
                  <a:srgbClr val="FFFFFF"/>
                </a:solidFill>
              </a:rPr>
              <a:t>Welcome, Chief Medical Officer!</a:t>
            </a:r>
          </a:p>
        </p:txBody>
      </p:sp>
      <p:sp>
        <p:nvSpPr>
          <p:cNvPr id="1037" name="Rectangle 1036">
            <a:extLst>
              <a:ext uri="{FF2B5EF4-FFF2-40B4-BE49-F238E27FC236}">
                <a16:creationId xmlns:a16="http://schemas.microsoft.com/office/drawing/2014/main" id="{A12BC7B8-5515-40FA-A38E-1054E2061B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1342" y="0"/>
            <a:ext cx="465065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ounded Rectangle 14">
            <a:extLst>
              <a:ext uri="{FF2B5EF4-FFF2-40B4-BE49-F238E27FC236}">
                <a16:creationId xmlns:a16="http://schemas.microsoft.com/office/drawing/2014/main" id="{DD55F7DD-ACF1-44A0-B9B5-FC5A87544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84806" y="958640"/>
            <a:ext cx="3363730" cy="4945244"/>
          </a:xfrm>
          <a:prstGeom prst="roundRect">
            <a:avLst>
              <a:gd name="adj" fmla="val 3513"/>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N1 Health | LinkedIn">
            <a:extLst>
              <a:ext uri="{FF2B5EF4-FFF2-40B4-BE49-F238E27FC236}">
                <a16:creationId xmlns:a16="http://schemas.microsoft.com/office/drawing/2014/main" id="{4BFEB72D-6B17-13F9-4209-EA07DAF8980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475406" y="2030569"/>
            <a:ext cx="2767153" cy="2767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5347613"/>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6">
            <a:extLst>
              <a:ext uri="{FF2B5EF4-FFF2-40B4-BE49-F238E27FC236}">
                <a16:creationId xmlns:a16="http://schemas.microsoft.com/office/drawing/2014/main" id="{53576798-7F98-4C7F-B6C7-6D41B5A7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8C1FC8BA-94E6-44F7-B346-6A2215E66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23">
            <a:extLst>
              <a:ext uri="{FF2B5EF4-FFF2-40B4-BE49-F238E27FC236}">
                <a16:creationId xmlns:a16="http://schemas.microsoft.com/office/drawing/2014/main" id="{A8329D92-4903-43FF-90F4-878F5D3F1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E2165CD9-ABA4-86CB-73B5-EB3FE60BC58C}"/>
              </a:ext>
            </a:extLst>
          </p:cNvPr>
          <p:cNvSpPr txBox="1"/>
          <p:nvPr/>
        </p:nvSpPr>
        <p:spPr>
          <a:xfrm>
            <a:off x="818713" y="2413000"/>
            <a:ext cx="3404372" cy="3632200"/>
          </a:xfrm>
          <a:prstGeom prst="rect">
            <a:avLst/>
          </a:prstGeom>
        </p:spPr>
        <p:txBody>
          <a:bodyPr vert="horz" lIns="91440" tIns="45720" rIns="91440" bIns="45720" rtlCol="0" anchor="ctr">
            <a:normAutofit/>
          </a:bodyPr>
          <a:lstStyle/>
          <a:p>
            <a:pPr>
              <a:spcBef>
                <a:spcPct val="20000"/>
              </a:spcBef>
              <a:spcAft>
                <a:spcPts val="600"/>
              </a:spcAft>
              <a:buClr>
                <a:schemeClr val="accent1"/>
              </a:buClr>
              <a:buFont typeface="Wingdings 2" charset="2"/>
              <a:buChar char=""/>
            </a:pPr>
            <a:r>
              <a:rPr lang="en-US" sz="1600" dirty="0">
                <a:solidFill>
                  <a:srgbClr val="FFFFFF"/>
                </a:solidFill>
              </a:rPr>
              <a:t>Plotting top 10% of Low Food Access Counties (313 total)</a:t>
            </a:r>
          </a:p>
          <a:p>
            <a:pPr>
              <a:spcBef>
                <a:spcPct val="20000"/>
              </a:spcBef>
              <a:spcAft>
                <a:spcPts val="600"/>
              </a:spcAft>
              <a:buClr>
                <a:schemeClr val="accent1"/>
              </a:buClr>
              <a:buFont typeface="Wingdings 2" charset="2"/>
              <a:buChar char=""/>
            </a:pPr>
            <a:r>
              <a:rPr lang="en-US" sz="1600" dirty="0">
                <a:solidFill>
                  <a:srgbClr val="FFFFFF"/>
                </a:solidFill>
              </a:rPr>
              <a:t>Total population count for this metric is about  2,545,992 </a:t>
            </a:r>
          </a:p>
          <a:p>
            <a:pPr>
              <a:spcBef>
                <a:spcPct val="20000"/>
              </a:spcBef>
              <a:spcAft>
                <a:spcPts val="600"/>
              </a:spcAft>
              <a:buClr>
                <a:schemeClr val="accent1"/>
              </a:buClr>
              <a:buFont typeface="Wingdings 2" charset="2"/>
              <a:buChar char=""/>
            </a:pPr>
            <a:r>
              <a:rPr lang="en-US" sz="1600" dirty="0">
                <a:solidFill>
                  <a:srgbClr val="FFFFFF"/>
                </a:solidFill>
              </a:rPr>
              <a:t>Look for states with large concentration and larger count within counties.</a:t>
            </a:r>
          </a:p>
          <a:p>
            <a:pPr>
              <a:spcBef>
                <a:spcPct val="20000"/>
              </a:spcBef>
              <a:spcAft>
                <a:spcPts val="600"/>
              </a:spcAft>
              <a:buClr>
                <a:schemeClr val="accent1"/>
              </a:buClr>
              <a:buFont typeface="Wingdings 2" charset="2"/>
              <a:buChar char=""/>
            </a:pPr>
            <a:r>
              <a:rPr lang="en-US" sz="1600" dirty="0">
                <a:solidFill>
                  <a:srgbClr val="FFFFFF"/>
                </a:solidFill>
              </a:rPr>
              <a:t>TX, SD, NE, ND, MT, KS</a:t>
            </a:r>
          </a:p>
          <a:p>
            <a:pPr>
              <a:spcBef>
                <a:spcPct val="20000"/>
              </a:spcBef>
              <a:spcAft>
                <a:spcPts val="600"/>
              </a:spcAft>
              <a:buClr>
                <a:schemeClr val="accent1"/>
              </a:buClr>
              <a:buFont typeface="Wingdings 2" charset="2"/>
              <a:buChar char=""/>
            </a:pPr>
            <a:endParaRPr lang="en-US" sz="1600" dirty="0">
              <a:solidFill>
                <a:srgbClr val="FFFFFF"/>
              </a:solidFill>
            </a:endParaRPr>
          </a:p>
          <a:p>
            <a:pPr>
              <a:spcBef>
                <a:spcPct val="20000"/>
              </a:spcBef>
              <a:spcAft>
                <a:spcPts val="600"/>
              </a:spcAft>
              <a:buClr>
                <a:schemeClr val="accent1"/>
              </a:buClr>
              <a:buFont typeface="Wingdings 2" charset="2"/>
              <a:buChar char=""/>
            </a:pPr>
            <a:endParaRPr lang="en-US" sz="1600" dirty="0">
              <a:solidFill>
                <a:srgbClr val="FFFFFF"/>
              </a:solidFill>
            </a:endParaRPr>
          </a:p>
        </p:txBody>
      </p:sp>
      <p:sp>
        <p:nvSpPr>
          <p:cNvPr id="14" name="Rounded Rectangle 17">
            <a:extLst>
              <a:ext uri="{FF2B5EF4-FFF2-40B4-BE49-F238E27FC236}">
                <a16:creationId xmlns:a16="http://schemas.microsoft.com/office/drawing/2014/main" id="{567B1EEF-AB32-40F7-AD5F-41E0EA001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8945" y="958640"/>
            <a:ext cx="6269591" cy="4945244"/>
          </a:xfrm>
          <a:prstGeom prst="roundRect">
            <a:avLst>
              <a:gd name="adj" fmla="val 3513"/>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graph of different colored lines&#10;&#10;AI-generated content may be incorrect.">
            <a:extLst>
              <a:ext uri="{FF2B5EF4-FFF2-40B4-BE49-F238E27FC236}">
                <a16:creationId xmlns:a16="http://schemas.microsoft.com/office/drawing/2014/main" id="{5DC31DF2-EB98-3024-C219-0F89A9C1BD50}"/>
              </a:ext>
            </a:extLst>
          </p:cNvPr>
          <p:cNvPicPr>
            <a:picLocks noChangeAspect="1"/>
          </p:cNvPicPr>
          <p:nvPr/>
        </p:nvPicPr>
        <p:blipFill>
          <a:blip r:embed="rId2"/>
          <a:stretch>
            <a:fillRect/>
          </a:stretch>
        </p:blipFill>
        <p:spPr>
          <a:xfrm>
            <a:off x="4637005" y="901459"/>
            <a:ext cx="7452118" cy="5010610"/>
          </a:xfrm>
          <a:prstGeom prst="rect">
            <a:avLst/>
          </a:prstGeom>
        </p:spPr>
      </p:pic>
    </p:spTree>
    <p:extLst>
      <p:ext uri="{BB962C8B-B14F-4D97-AF65-F5344CB8AC3E}">
        <p14:creationId xmlns:p14="http://schemas.microsoft.com/office/powerpoint/2010/main" val="3294578977"/>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3E3B3-710F-14F2-C21F-E3F2D2AD94F9}"/>
              </a:ext>
            </a:extLst>
          </p:cNvPr>
          <p:cNvSpPr>
            <a:spLocks noGrp="1"/>
          </p:cNvSpPr>
          <p:nvPr>
            <p:ph type="title"/>
          </p:nvPr>
        </p:nvSpPr>
        <p:spPr/>
        <p:txBody>
          <a:bodyPr/>
          <a:lstStyle/>
          <a:p>
            <a:r>
              <a:rPr lang="en-US" dirty="0"/>
              <a:t>Targeting further affected populations: Building a Health Issue Index</a:t>
            </a:r>
          </a:p>
        </p:txBody>
      </p:sp>
      <p:sp>
        <p:nvSpPr>
          <p:cNvPr id="3" name="Content Placeholder 2">
            <a:extLst>
              <a:ext uri="{FF2B5EF4-FFF2-40B4-BE49-F238E27FC236}">
                <a16:creationId xmlns:a16="http://schemas.microsoft.com/office/drawing/2014/main" id="{BF8B132C-F018-36C7-E2BF-ADBF4D064680}"/>
              </a:ext>
            </a:extLst>
          </p:cNvPr>
          <p:cNvSpPr>
            <a:spLocks noGrp="1"/>
          </p:cNvSpPr>
          <p:nvPr>
            <p:ph idx="1"/>
          </p:nvPr>
        </p:nvSpPr>
        <p:spPr/>
        <p:txBody>
          <a:bodyPr>
            <a:normAutofit fontScale="92500" lnSpcReduction="20000"/>
          </a:bodyPr>
          <a:lstStyle/>
          <a:p>
            <a:r>
              <a:rPr lang="en-US" dirty="0"/>
              <a:t>Lack of food access often leads to health issues caused by lack of nutritional food in combination with other unhealthy lifestyle habits.</a:t>
            </a:r>
          </a:p>
          <a:p>
            <a:r>
              <a:rPr lang="en-US" dirty="0"/>
              <a:t>We can assume those with nutrition-based health issues will have higher retention rates.</a:t>
            </a:r>
          </a:p>
          <a:p>
            <a:r>
              <a:rPr lang="en-US" dirty="0"/>
              <a:t>To quantify this target, we can use the 500 cities dataset. This dataset carries information regarding certain health indicators and their estimated 2017 crude prevalence rate at the tract level for 500 cities.</a:t>
            </a:r>
          </a:p>
          <a:p>
            <a:r>
              <a:rPr lang="en-US" dirty="0"/>
              <a:t>500 Cities health data captures adults only; child subpopulation is inferred as risk, not directly measured. </a:t>
            </a:r>
          </a:p>
          <a:p>
            <a:r>
              <a:rPr lang="en-US" dirty="0"/>
              <a:t>Our indicators will be overall physical health, obesity, high cholesterol, diabetes, and high blood pressure.</a:t>
            </a:r>
          </a:p>
          <a:p>
            <a:r>
              <a:rPr lang="en-US" dirty="0"/>
              <a:t>Rank tracts in percentiles for both.</a:t>
            </a:r>
          </a:p>
          <a:p>
            <a:r>
              <a:rPr lang="en-US" dirty="0"/>
              <a:t>We will look at top quartile in both measures.</a:t>
            </a:r>
          </a:p>
          <a:p>
            <a:endParaRPr lang="en-US" dirty="0"/>
          </a:p>
        </p:txBody>
      </p:sp>
    </p:spTree>
    <p:extLst>
      <p:ext uri="{BB962C8B-B14F-4D97-AF65-F5344CB8AC3E}">
        <p14:creationId xmlns:p14="http://schemas.microsoft.com/office/powerpoint/2010/main" val="4208678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number of people&#10;&#10;AI-generated content may be incorrect.">
            <a:extLst>
              <a:ext uri="{FF2B5EF4-FFF2-40B4-BE49-F238E27FC236}">
                <a16:creationId xmlns:a16="http://schemas.microsoft.com/office/drawing/2014/main" id="{5B8F8F10-E1DC-EC08-DEC7-3BCE9CED35AC}"/>
              </a:ext>
            </a:extLst>
          </p:cNvPr>
          <p:cNvPicPr>
            <a:picLocks noChangeAspect="1"/>
          </p:cNvPicPr>
          <p:nvPr/>
        </p:nvPicPr>
        <p:blipFill>
          <a:blip r:embed="rId2"/>
          <a:stretch>
            <a:fillRect/>
          </a:stretch>
        </p:blipFill>
        <p:spPr>
          <a:xfrm>
            <a:off x="1323974" y="822286"/>
            <a:ext cx="9544051" cy="4058768"/>
          </a:xfrm>
          <a:prstGeom prst="rect">
            <a:avLst/>
          </a:prstGeom>
        </p:spPr>
      </p:pic>
      <p:sp>
        <p:nvSpPr>
          <p:cNvPr id="4" name="TextBox 3">
            <a:extLst>
              <a:ext uri="{FF2B5EF4-FFF2-40B4-BE49-F238E27FC236}">
                <a16:creationId xmlns:a16="http://schemas.microsoft.com/office/drawing/2014/main" id="{F839C279-4B4F-332F-06E4-DABA4B29E356}"/>
              </a:ext>
            </a:extLst>
          </p:cNvPr>
          <p:cNvSpPr txBox="1"/>
          <p:nvPr/>
        </p:nvSpPr>
        <p:spPr>
          <a:xfrm>
            <a:off x="2317531" y="5281448"/>
            <a:ext cx="660575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Top 10% Counties with high health indicator and high access need tracts.</a:t>
            </a:r>
          </a:p>
          <a:p>
            <a:pPr marL="285750" indent="-285750">
              <a:buFont typeface="Arial" panose="020B0604020202020204" pitchFamily="34" charset="0"/>
              <a:buChar char="•"/>
            </a:pPr>
            <a:r>
              <a:rPr lang="en-US" dirty="0"/>
              <a:t>Using health data shows trends for health and access issues in specific East/Southeastern regions as well.</a:t>
            </a:r>
          </a:p>
          <a:p>
            <a:endParaRPr lang="en-US" dirty="0"/>
          </a:p>
        </p:txBody>
      </p:sp>
    </p:spTree>
    <p:extLst>
      <p:ext uri="{BB962C8B-B14F-4D97-AF65-F5344CB8AC3E}">
        <p14:creationId xmlns:p14="http://schemas.microsoft.com/office/powerpoint/2010/main" val="451647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a:extLst>
              <a:ext uri="{FF2B5EF4-FFF2-40B4-BE49-F238E27FC236}">
                <a16:creationId xmlns:a16="http://schemas.microsoft.com/office/drawing/2014/main" id="{53576798-7F98-4C7F-B6C7-6D41B5A7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TextBox 5">
            <a:extLst>
              <a:ext uri="{FF2B5EF4-FFF2-40B4-BE49-F238E27FC236}">
                <a16:creationId xmlns:a16="http://schemas.microsoft.com/office/drawing/2014/main" id="{B436B10A-C23F-519E-39C4-2D29A3E35EA5}"/>
              </a:ext>
            </a:extLst>
          </p:cNvPr>
          <p:cNvSpPr txBox="1"/>
          <p:nvPr/>
        </p:nvSpPr>
        <p:spPr>
          <a:xfrm>
            <a:off x="597995" y="4273331"/>
            <a:ext cx="3327619" cy="3632200"/>
          </a:xfrm>
          <a:prstGeom prst="rect">
            <a:avLst/>
          </a:prstGeom>
        </p:spPr>
        <p:txBody>
          <a:bodyPr vert="horz" lIns="91440" tIns="45720" rIns="91440" bIns="45720" rtlCol="0" anchor="ctr">
            <a:normAutofit/>
          </a:bodyPr>
          <a:lstStyle/>
          <a:p>
            <a:pPr marL="285750" indent="-285750">
              <a:spcBef>
                <a:spcPct val="20000"/>
              </a:spcBef>
              <a:spcAft>
                <a:spcPts val="600"/>
              </a:spcAft>
              <a:buClr>
                <a:schemeClr val="accent1"/>
              </a:buClr>
              <a:buFont typeface="Wingdings 2" charset="2"/>
              <a:buChar char=""/>
            </a:pPr>
            <a:r>
              <a:rPr lang="en-US" sz="1600" dirty="0"/>
              <a:t>By targeting high health index areas, we also cover over half of the top 10% of the low access rate population.</a:t>
            </a:r>
          </a:p>
        </p:txBody>
      </p:sp>
      <p:pic>
        <p:nvPicPr>
          <p:cNvPr id="5" name="Picture 4" descr="A red circle with a number of percentages&#10;&#10;AI-generated content may be incorrect.">
            <a:extLst>
              <a:ext uri="{FF2B5EF4-FFF2-40B4-BE49-F238E27FC236}">
                <a16:creationId xmlns:a16="http://schemas.microsoft.com/office/drawing/2014/main" id="{E794A602-DB31-5AAA-CD42-4AC2A63871A1}"/>
              </a:ext>
            </a:extLst>
          </p:cNvPr>
          <p:cNvPicPr>
            <a:picLocks noChangeAspect="1"/>
          </p:cNvPicPr>
          <p:nvPr/>
        </p:nvPicPr>
        <p:blipFill>
          <a:blip r:embed="rId2"/>
          <a:stretch>
            <a:fillRect/>
          </a:stretch>
        </p:blipFill>
        <p:spPr>
          <a:xfrm>
            <a:off x="1219088" y="2335821"/>
            <a:ext cx="9753824" cy="3023682"/>
          </a:xfrm>
          <a:prstGeom prst="roundRect">
            <a:avLst>
              <a:gd name="adj" fmla="val 3876"/>
            </a:avLst>
          </a:prstGeom>
          <a:ln>
            <a:solidFill>
              <a:schemeClr val="accent1"/>
            </a:solidFill>
          </a:ln>
          <a:effectLst/>
        </p:spPr>
      </p:pic>
      <p:sp>
        <p:nvSpPr>
          <p:cNvPr id="7" name="TextBox 6">
            <a:extLst>
              <a:ext uri="{FF2B5EF4-FFF2-40B4-BE49-F238E27FC236}">
                <a16:creationId xmlns:a16="http://schemas.microsoft.com/office/drawing/2014/main" id="{2D2073CA-1098-D262-2E93-EE7139DF8542}"/>
              </a:ext>
            </a:extLst>
          </p:cNvPr>
          <p:cNvSpPr txBox="1"/>
          <p:nvPr/>
        </p:nvSpPr>
        <p:spPr>
          <a:xfrm>
            <a:off x="3925614" y="5432187"/>
            <a:ext cx="398867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Since health index may indicate retention ability, let’s assume a retention rate of about 50% of the high index population. </a:t>
            </a:r>
          </a:p>
        </p:txBody>
      </p:sp>
      <p:sp>
        <p:nvSpPr>
          <p:cNvPr id="8" name="TextBox 7">
            <a:extLst>
              <a:ext uri="{FF2B5EF4-FFF2-40B4-BE49-F238E27FC236}">
                <a16:creationId xmlns:a16="http://schemas.microsoft.com/office/drawing/2014/main" id="{3E7F5B54-A7DA-8DB6-3299-968141479327}"/>
              </a:ext>
            </a:extLst>
          </p:cNvPr>
          <p:cNvSpPr txBox="1"/>
          <p:nvPr/>
        </p:nvSpPr>
        <p:spPr>
          <a:xfrm>
            <a:off x="7914289" y="5432187"/>
            <a:ext cx="3988675"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This gives us a total retention rate of around 18% if program deployed to top 10% low access rate populations.</a:t>
            </a:r>
          </a:p>
        </p:txBody>
      </p:sp>
    </p:spTree>
    <p:extLst>
      <p:ext uri="{BB962C8B-B14F-4D97-AF65-F5344CB8AC3E}">
        <p14:creationId xmlns:p14="http://schemas.microsoft.com/office/powerpoint/2010/main" val="38389259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blue bars&#10;&#10;AI-generated content may be incorrect.">
            <a:extLst>
              <a:ext uri="{FF2B5EF4-FFF2-40B4-BE49-F238E27FC236}">
                <a16:creationId xmlns:a16="http://schemas.microsoft.com/office/drawing/2014/main" id="{4F3C246F-FB37-BB53-14DC-FE3A9E630835}"/>
              </a:ext>
            </a:extLst>
          </p:cNvPr>
          <p:cNvPicPr>
            <a:picLocks noChangeAspect="1"/>
          </p:cNvPicPr>
          <p:nvPr/>
        </p:nvPicPr>
        <p:blipFill>
          <a:blip r:embed="rId2"/>
          <a:stretch>
            <a:fillRect/>
          </a:stretch>
        </p:blipFill>
        <p:spPr>
          <a:xfrm>
            <a:off x="1042987" y="593911"/>
            <a:ext cx="9701213" cy="5421265"/>
          </a:xfrm>
          <a:prstGeom prst="rect">
            <a:avLst/>
          </a:prstGeom>
        </p:spPr>
      </p:pic>
    </p:spTree>
    <p:extLst>
      <p:ext uri="{BB962C8B-B14F-4D97-AF65-F5344CB8AC3E}">
        <p14:creationId xmlns:p14="http://schemas.microsoft.com/office/powerpoint/2010/main" val="1006984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map of the united states&#10;&#10;AI-generated content may be incorrect.">
            <a:extLst>
              <a:ext uri="{FF2B5EF4-FFF2-40B4-BE49-F238E27FC236}">
                <a16:creationId xmlns:a16="http://schemas.microsoft.com/office/drawing/2014/main" id="{64C16238-B4AE-968D-BCC0-F49685AB547A}"/>
              </a:ext>
            </a:extLst>
          </p:cNvPr>
          <p:cNvPicPr>
            <a:picLocks noChangeAspect="1"/>
          </p:cNvPicPr>
          <p:nvPr/>
        </p:nvPicPr>
        <p:blipFill>
          <a:blip r:embed="rId2"/>
          <a:stretch>
            <a:fillRect/>
          </a:stretch>
        </p:blipFill>
        <p:spPr>
          <a:xfrm>
            <a:off x="425341" y="1034678"/>
            <a:ext cx="8062592" cy="4375851"/>
          </a:xfrm>
          <a:prstGeom prst="rect">
            <a:avLst/>
          </a:prstGeom>
        </p:spPr>
      </p:pic>
      <p:pic>
        <p:nvPicPr>
          <p:cNvPr id="3" name="Picture 2" descr="A white background with black text&#10;&#10;AI-generated content may be incorrect.">
            <a:extLst>
              <a:ext uri="{FF2B5EF4-FFF2-40B4-BE49-F238E27FC236}">
                <a16:creationId xmlns:a16="http://schemas.microsoft.com/office/drawing/2014/main" id="{7C88E6AE-59F2-55EE-D988-CF06D0DE76E4}"/>
              </a:ext>
            </a:extLst>
          </p:cNvPr>
          <p:cNvPicPr>
            <a:picLocks noChangeAspect="1"/>
          </p:cNvPicPr>
          <p:nvPr/>
        </p:nvPicPr>
        <p:blipFill>
          <a:blip r:embed="rId3"/>
          <a:srcRect b="79552"/>
          <a:stretch>
            <a:fillRect/>
          </a:stretch>
        </p:blipFill>
        <p:spPr>
          <a:xfrm>
            <a:off x="425340" y="709942"/>
            <a:ext cx="8062591" cy="515937"/>
          </a:xfrm>
          <a:prstGeom prst="rect">
            <a:avLst/>
          </a:prstGeom>
        </p:spPr>
      </p:pic>
      <p:sp>
        <p:nvSpPr>
          <p:cNvPr id="6" name="TextBox 5">
            <a:extLst>
              <a:ext uri="{FF2B5EF4-FFF2-40B4-BE49-F238E27FC236}">
                <a16:creationId xmlns:a16="http://schemas.microsoft.com/office/drawing/2014/main" id="{65AEBB9D-2574-AF37-CBF4-9CF5318E1FA7}"/>
              </a:ext>
            </a:extLst>
          </p:cNvPr>
          <p:cNvSpPr txBox="1"/>
          <p:nvPr/>
        </p:nvSpPr>
        <p:spPr>
          <a:xfrm>
            <a:off x="8655270" y="1860825"/>
            <a:ext cx="323193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Aim to target all highlighted areas</a:t>
            </a:r>
          </a:p>
          <a:p>
            <a:pPr marL="285750" indent="-285750">
              <a:buFont typeface="Arial" panose="020B0604020202020204" pitchFamily="34" charset="0"/>
              <a:buChar char="•"/>
            </a:pPr>
            <a:r>
              <a:rPr lang="en-US" dirty="0"/>
              <a:t>Expect higher retention rates in blue areas due to health conditions, as well as Midwest regions due to extremely low access.</a:t>
            </a:r>
          </a:p>
          <a:p>
            <a:pPr marL="285750" indent="-285750">
              <a:buFont typeface="Arial" panose="020B0604020202020204" pitchFamily="34" charset="0"/>
              <a:buChar char="•"/>
            </a:pPr>
            <a:r>
              <a:rPr lang="en-US" dirty="0"/>
              <a:t>Health data coverage is incomplete. Red tracts without reported health data may also represent health risk areas.</a:t>
            </a:r>
          </a:p>
        </p:txBody>
      </p:sp>
    </p:spTree>
    <p:extLst>
      <p:ext uri="{BB962C8B-B14F-4D97-AF65-F5344CB8AC3E}">
        <p14:creationId xmlns:p14="http://schemas.microsoft.com/office/powerpoint/2010/main" val="322348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C0284-167C-3B01-0C0A-7DF81F190D38}"/>
              </a:ext>
            </a:extLst>
          </p:cNvPr>
          <p:cNvSpPr>
            <a:spLocks noGrp="1"/>
          </p:cNvSpPr>
          <p:nvPr>
            <p:ph type="title"/>
          </p:nvPr>
        </p:nvSpPr>
        <p:spPr/>
        <p:txBody>
          <a:bodyPr/>
          <a:lstStyle/>
          <a:p>
            <a:r>
              <a:rPr lang="en-US" dirty="0"/>
              <a:t>Summary of Areas to Target and Projected Impact</a:t>
            </a:r>
          </a:p>
        </p:txBody>
      </p:sp>
      <p:sp>
        <p:nvSpPr>
          <p:cNvPr id="3" name="Content Placeholder 2">
            <a:extLst>
              <a:ext uri="{FF2B5EF4-FFF2-40B4-BE49-F238E27FC236}">
                <a16:creationId xmlns:a16="http://schemas.microsoft.com/office/drawing/2014/main" id="{44BB2DBF-B230-D711-4397-C0BF7E8544DD}"/>
              </a:ext>
            </a:extLst>
          </p:cNvPr>
          <p:cNvSpPr>
            <a:spLocks noGrp="1"/>
          </p:cNvSpPr>
          <p:nvPr>
            <p:ph idx="1"/>
          </p:nvPr>
        </p:nvSpPr>
        <p:spPr/>
        <p:txBody>
          <a:bodyPr/>
          <a:lstStyle/>
          <a:p>
            <a:r>
              <a:rPr lang="en-US" dirty="0"/>
              <a:t>Areas with high health overlap and just high percentage of low access </a:t>
            </a:r>
          </a:p>
          <a:p>
            <a:r>
              <a:rPr lang="en-US" dirty="0"/>
              <a:t>Check counts for these areas to get total number of projected impact</a:t>
            </a:r>
          </a:p>
          <a:p>
            <a:r>
              <a:rPr lang="en-US" dirty="0"/>
              <a:t>People with high overlap will probably have the most engagement.</a:t>
            </a:r>
          </a:p>
        </p:txBody>
      </p:sp>
    </p:spTree>
    <p:extLst>
      <p:ext uri="{BB962C8B-B14F-4D97-AF65-F5344CB8AC3E}">
        <p14:creationId xmlns:p14="http://schemas.microsoft.com/office/powerpoint/2010/main" val="253002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44E6-8B77-2DC2-93A8-40C6AD5D9DAE}"/>
              </a:ext>
            </a:extLst>
          </p:cNvPr>
          <p:cNvSpPr>
            <a:spLocks noGrp="1"/>
          </p:cNvSpPr>
          <p:nvPr>
            <p:ph type="title"/>
          </p:nvPr>
        </p:nvSpPr>
        <p:spPr/>
        <p:txBody>
          <a:bodyPr/>
          <a:lstStyle/>
          <a:p>
            <a:r>
              <a:rPr lang="en-US" dirty="0"/>
              <a:t>Our Task</a:t>
            </a:r>
          </a:p>
        </p:txBody>
      </p:sp>
      <p:sp>
        <p:nvSpPr>
          <p:cNvPr id="3" name="Text Placeholder 2">
            <a:extLst>
              <a:ext uri="{FF2B5EF4-FFF2-40B4-BE49-F238E27FC236}">
                <a16:creationId xmlns:a16="http://schemas.microsoft.com/office/drawing/2014/main" id="{436F5EB4-B945-F0C4-07BE-9EB780BBB4CC}"/>
              </a:ext>
            </a:extLst>
          </p:cNvPr>
          <p:cNvSpPr>
            <a:spLocks noGrp="1"/>
          </p:cNvSpPr>
          <p:nvPr>
            <p:ph type="body" sz="quarter" idx="16"/>
          </p:nvPr>
        </p:nvSpPr>
        <p:spPr/>
        <p:txBody>
          <a:bodyPr/>
          <a:lstStyle/>
          <a:p>
            <a:r>
              <a:rPr lang="en-US" dirty="0"/>
              <a:t>We were asked to use publicly available data to understand </a:t>
            </a:r>
            <a:r>
              <a:rPr lang="en-US" b="1" dirty="0"/>
              <a:t>where food access challenges are concentrated</a:t>
            </a:r>
            <a:r>
              <a:rPr lang="en-US" dirty="0"/>
              <a:t> among Medicare Advantage members. We want to guide you, the Chief Medical Officer, through statistical determination of target quantities, areas, and population subgroups to maximize quality care.</a:t>
            </a:r>
          </a:p>
        </p:txBody>
      </p:sp>
    </p:spTree>
    <p:extLst>
      <p:ext uri="{BB962C8B-B14F-4D97-AF65-F5344CB8AC3E}">
        <p14:creationId xmlns:p14="http://schemas.microsoft.com/office/powerpoint/2010/main" val="1029014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FA30E-2B18-4994-8D24-B61592118270}"/>
              </a:ext>
            </a:extLst>
          </p:cNvPr>
          <p:cNvSpPr>
            <a:spLocks noGrp="1"/>
          </p:cNvSpPr>
          <p:nvPr>
            <p:ph type="title"/>
          </p:nvPr>
        </p:nvSpPr>
        <p:spPr/>
        <p:txBody>
          <a:bodyPr/>
          <a:lstStyle/>
          <a:p>
            <a:r>
              <a:rPr lang="en-US" dirty="0"/>
              <a:t>What questions are we trying to answer?</a:t>
            </a:r>
          </a:p>
        </p:txBody>
      </p:sp>
      <p:sp>
        <p:nvSpPr>
          <p:cNvPr id="3" name="Content Placeholder 2">
            <a:extLst>
              <a:ext uri="{FF2B5EF4-FFF2-40B4-BE49-F238E27FC236}">
                <a16:creationId xmlns:a16="http://schemas.microsoft.com/office/drawing/2014/main" id="{FF5C7DFE-C1B1-D9BD-0320-B9D40033D038}"/>
              </a:ext>
            </a:extLst>
          </p:cNvPr>
          <p:cNvSpPr>
            <a:spLocks noGrp="1"/>
          </p:cNvSpPr>
          <p:nvPr>
            <p:ph idx="1"/>
          </p:nvPr>
        </p:nvSpPr>
        <p:spPr/>
        <p:txBody>
          <a:bodyPr/>
          <a:lstStyle/>
          <a:p>
            <a:r>
              <a:rPr lang="en-US" dirty="0"/>
              <a:t>How concentrated is need geographically?</a:t>
            </a:r>
          </a:p>
          <a:p>
            <a:r>
              <a:rPr lang="en-US" dirty="0"/>
              <a:t>Where should we deploy a food access program?</a:t>
            </a:r>
          </a:p>
          <a:p>
            <a:r>
              <a:rPr lang="en-US" dirty="0"/>
              <a:t>Which subgroup of the population might be benefited the most?</a:t>
            </a:r>
          </a:p>
          <a:p>
            <a:r>
              <a:rPr lang="en-US" dirty="0"/>
              <a:t>Which areas are showing overlapping health and food risk access?</a:t>
            </a:r>
          </a:p>
          <a:p>
            <a:r>
              <a:rPr lang="en-US" dirty="0"/>
              <a:t>How many people will be included? How many might be successfully engaged?</a:t>
            </a:r>
          </a:p>
          <a:p>
            <a:r>
              <a:rPr lang="en-US" dirty="0"/>
              <a:t>What does projected impact look like?</a:t>
            </a:r>
          </a:p>
        </p:txBody>
      </p:sp>
    </p:spTree>
    <p:extLst>
      <p:ext uri="{BB962C8B-B14F-4D97-AF65-F5344CB8AC3E}">
        <p14:creationId xmlns:p14="http://schemas.microsoft.com/office/powerpoint/2010/main" val="3173711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9D956-25E9-293E-F7DD-128BED22CCAC}"/>
              </a:ext>
            </a:extLst>
          </p:cNvPr>
          <p:cNvSpPr>
            <a:spLocks noGrp="1"/>
          </p:cNvSpPr>
          <p:nvPr>
            <p:ph type="title"/>
          </p:nvPr>
        </p:nvSpPr>
        <p:spPr>
          <a:xfrm>
            <a:off x="400050" y="170527"/>
            <a:ext cx="8915399" cy="1657350"/>
          </a:xfrm>
        </p:spPr>
        <p:txBody>
          <a:bodyPr/>
          <a:lstStyle/>
          <a:p>
            <a:r>
              <a:rPr lang="en-US"/>
              <a:t>Low Food Access Data: Food Environment Atlas</a:t>
            </a:r>
            <a:endParaRPr lang="en-US" dirty="0"/>
          </a:p>
        </p:txBody>
      </p:sp>
      <p:graphicFrame>
        <p:nvGraphicFramePr>
          <p:cNvPr id="13" name="Content Placeholder 2">
            <a:extLst>
              <a:ext uri="{FF2B5EF4-FFF2-40B4-BE49-F238E27FC236}">
                <a16:creationId xmlns:a16="http://schemas.microsoft.com/office/drawing/2014/main" id="{B75333FF-4CD3-2322-377F-90A082AEDE47}"/>
              </a:ext>
            </a:extLst>
          </p:cNvPr>
          <p:cNvGraphicFramePr>
            <a:graphicFrameLocks noGrp="1"/>
          </p:cNvGraphicFramePr>
          <p:nvPr>
            <p:ph idx="1"/>
            <p:extLst>
              <p:ext uri="{D42A27DB-BD31-4B8C-83A1-F6EECF244321}">
                <p14:modId xmlns:p14="http://schemas.microsoft.com/office/powerpoint/2010/main" val="2284720501"/>
              </p:ext>
            </p:extLst>
          </p:nvPr>
        </p:nvGraphicFramePr>
        <p:xfrm>
          <a:off x="818712" y="2222287"/>
          <a:ext cx="10554574" cy="36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79129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940F547-7206-4401-94FB-F8421915D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n abstract map of the globe">
            <a:extLst>
              <a:ext uri="{FF2B5EF4-FFF2-40B4-BE49-F238E27FC236}">
                <a16:creationId xmlns:a16="http://schemas.microsoft.com/office/drawing/2014/main" id="{D36E918B-88E4-A8D6-2195-C8CF6C7314E0}"/>
              </a:ext>
            </a:extLst>
          </p:cNvPr>
          <p:cNvPicPr>
            <a:picLocks noChangeAspect="1"/>
          </p:cNvPicPr>
          <p:nvPr/>
        </p:nvPicPr>
        <p:blipFill>
          <a:blip r:embed="rId3">
            <a:alphaModFix amt="40000"/>
          </a:blip>
          <a:srcRect b="10000"/>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28E0FB95-62D3-6C17-0030-D2BDD4AE9075}"/>
              </a:ext>
            </a:extLst>
          </p:cNvPr>
          <p:cNvSpPr>
            <a:spLocks noGrp="1"/>
          </p:cNvSpPr>
          <p:nvPr>
            <p:ph type="title"/>
          </p:nvPr>
        </p:nvSpPr>
        <p:spPr>
          <a:xfrm>
            <a:off x="810000" y="447188"/>
            <a:ext cx="10571998" cy="970450"/>
          </a:xfrm>
        </p:spPr>
        <p:txBody>
          <a:bodyPr>
            <a:normAutofit/>
          </a:bodyPr>
          <a:lstStyle/>
          <a:p>
            <a:pPr>
              <a:lnSpc>
                <a:spcPct val="90000"/>
              </a:lnSpc>
            </a:pPr>
            <a:r>
              <a:rPr lang="en-US" sz="3100"/>
              <a:t>Understanding the Breakdown of Low Food Access Areas</a:t>
            </a:r>
          </a:p>
        </p:txBody>
      </p:sp>
      <p:sp>
        <p:nvSpPr>
          <p:cNvPr id="3" name="Content Placeholder 2">
            <a:extLst>
              <a:ext uri="{FF2B5EF4-FFF2-40B4-BE49-F238E27FC236}">
                <a16:creationId xmlns:a16="http://schemas.microsoft.com/office/drawing/2014/main" id="{E49760C6-46E6-F9F0-4F79-67908122FFF5}"/>
              </a:ext>
            </a:extLst>
          </p:cNvPr>
          <p:cNvSpPr>
            <a:spLocks noGrp="1"/>
          </p:cNvSpPr>
          <p:nvPr>
            <p:ph idx="1"/>
          </p:nvPr>
        </p:nvSpPr>
        <p:spPr>
          <a:xfrm>
            <a:off x="818712" y="2222287"/>
            <a:ext cx="10554574" cy="3636511"/>
          </a:xfrm>
        </p:spPr>
        <p:txBody>
          <a:bodyPr>
            <a:normAutofit/>
          </a:bodyPr>
          <a:lstStyle/>
          <a:p>
            <a:r>
              <a:rPr lang="en-US" dirty="0"/>
              <a:t>Map of low access areas concentration (based on percents)</a:t>
            </a:r>
          </a:p>
          <a:p>
            <a:r>
              <a:rPr lang="en-US" dirty="0"/>
              <a:t>Chart showing overall target areas</a:t>
            </a:r>
          </a:p>
          <a:p>
            <a:r>
              <a:rPr lang="en-US" dirty="0"/>
              <a:t>Understanding overall counts</a:t>
            </a:r>
          </a:p>
          <a:p>
            <a:r>
              <a:rPr lang="en-US" dirty="0"/>
              <a:t>Map for each subgroup</a:t>
            </a:r>
          </a:p>
          <a:p>
            <a:r>
              <a:rPr lang="en-US" dirty="0"/>
              <a:t>Chart showing each subgroup (based on percents)</a:t>
            </a:r>
          </a:p>
          <a:p>
            <a:r>
              <a:rPr lang="en-US" dirty="0"/>
              <a:t>Counts in each subgroup</a:t>
            </a:r>
          </a:p>
          <a:p>
            <a:endParaRPr lang="en-US" dirty="0"/>
          </a:p>
        </p:txBody>
      </p:sp>
    </p:spTree>
    <p:extLst>
      <p:ext uri="{BB962C8B-B14F-4D97-AF65-F5344CB8AC3E}">
        <p14:creationId xmlns:p14="http://schemas.microsoft.com/office/powerpoint/2010/main" val="4029857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5331E69-6C13-4881-ACFD-E48CDFA6B47A}"/>
              </a:ext>
            </a:extLst>
          </p:cNvPr>
          <p:cNvSpPr>
            <a:spLocks noGrp="1"/>
          </p:cNvSpPr>
          <p:nvPr>
            <p:ph type="title"/>
          </p:nvPr>
        </p:nvSpPr>
        <p:spPr>
          <a:xfrm>
            <a:off x="451514" y="457201"/>
            <a:ext cx="3575737" cy="1332688"/>
          </a:xfrm>
        </p:spPr>
        <p:txBody>
          <a:bodyPr vert="horz" lIns="91440" tIns="45720" rIns="91440" bIns="45720" rtlCol="0" anchor="b">
            <a:normAutofit/>
          </a:bodyPr>
          <a:lstStyle/>
          <a:p>
            <a:pPr algn="ctr">
              <a:lnSpc>
                <a:spcPct val="90000"/>
              </a:lnSpc>
            </a:pPr>
            <a:r>
              <a:rPr lang="en-US" sz="2700">
                <a:solidFill>
                  <a:srgbClr val="FFFFFF"/>
                </a:solidFill>
              </a:rPr>
              <a:t>Understanding the Breakdown of Low Food Access Areas</a:t>
            </a:r>
          </a:p>
        </p:txBody>
      </p:sp>
      <p:sp>
        <p:nvSpPr>
          <p:cNvPr id="5" name="TextBox 4">
            <a:extLst>
              <a:ext uri="{FF2B5EF4-FFF2-40B4-BE49-F238E27FC236}">
                <a16:creationId xmlns:a16="http://schemas.microsoft.com/office/drawing/2014/main" id="{0134BE44-1A04-B005-0D6E-95EC18D60DE8}"/>
              </a:ext>
            </a:extLst>
          </p:cNvPr>
          <p:cNvSpPr txBox="1"/>
          <p:nvPr/>
        </p:nvSpPr>
        <p:spPr>
          <a:xfrm>
            <a:off x="451514" y="2046514"/>
            <a:ext cx="3575737" cy="3994848"/>
          </a:xfrm>
          <a:prstGeom prst="rect">
            <a:avLst/>
          </a:prstGeom>
        </p:spPr>
        <p:txBody>
          <a:bodyPr vert="horz" lIns="91440" tIns="45720" rIns="91440" bIns="45720" rtlCol="0" anchor="ctr">
            <a:normAutofit fontScale="92500" lnSpcReduction="20000"/>
          </a:bodyPr>
          <a:lstStyle/>
          <a:p>
            <a:pPr marL="285750" indent="-285750">
              <a:spcBef>
                <a:spcPct val="20000"/>
              </a:spcBef>
              <a:spcAft>
                <a:spcPts val="600"/>
              </a:spcAft>
              <a:buClr>
                <a:schemeClr val="accent1"/>
              </a:buClr>
              <a:buFont typeface="Wingdings 2" charset="2"/>
              <a:buChar char=""/>
            </a:pPr>
            <a:r>
              <a:rPr lang="en-US" sz="1600" dirty="0">
                <a:solidFill>
                  <a:srgbClr val="FFFFFF"/>
                </a:solidFill>
              </a:rPr>
              <a:t>Map of low access percentage in the US.</a:t>
            </a:r>
          </a:p>
          <a:p>
            <a:pPr marL="285750" indent="-285750">
              <a:spcBef>
                <a:spcPct val="20000"/>
              </a:spcBef>
              <a:spcAft>
                <a:spcPts val="600"/>
              </a:spcAft>
              <a:buClr>
                <a:schemeClr val="accent1"/>
              </a:buClr>
              <a:buFont typeface="Wingdings 2" charset="2"/>
              <a:buChar char=""/>
            </a:pPr>
            <a:r>
              <a:rPr lang="en-US" sz="1600" dirty="0">
                <a:solidFill>
                  <a:srgbClr val="FFFFFF"/>
                </a:solidFill>
              </a:rPr>
              <a:t>Subpopulation percentage concentration.</a:t>
            </a:r>
          </a:p>
          <a:p>
            <a:pPr marL="285750" indent="-285750">
              <a:spcBef>
                <a:spcPct val="20000"/>
              </a:spcBef>
              <a:spcAft>
                <a:spcPts val="600"/>
              </a:spcAft>
              <a:buClr>
                <a:schemeClr val="accent1"/>
              </a:buClr>
              <a:buFont typeface="Wingdings 2" charset="2"/>
              <a:buChar char=""/>
            </a:pPr>
            <a:r>
              <a:rPr lang="en-US" sz="1600" dirty="0">
                <a:solidFill>
                  <a:srgbClr val="FFFFFF"/>
                </a:solidFill>
              </a:rPr>
              <a:t>Overall population has low access concentration in the Midwest area, Southwest, and Alaska.</a:t>
            </a:r>
          </a:p>
          <a:p>
            <a:pPr marL="285750" indent="-285750">
              <a:spcBef>
                <a:spcPct val="20000"/>
              </a:spcBef>
              <a:spcAft>
                <a:spcPts val="600"/>
              </a:spcAft>
              <a:buClr>
                <a:schemeClr val="accent1"/>
              </a:buClr>
              <a:buFont typeface="Wingdings 2" charset="2"/>
              <a:buChar char=""/>
            </a:pPr>
            <a:r>
              <a:rPr lang="en-US" sz="1600" dirty="0">
                <a:solidFill>
                  <a:srgbClr val="FFFFFF"/>
                </a:solidFill>
              </a:rPr>
              <a:t>Alaska deeply affected through multiple subpopulations.</a:t>
            </a:r>
          </a:p>
          <a:p>
            <a:pPr marL="285750" indent="-285750">
              <a:spcBef>
                <a:spcPct val="20000"/>
              </a:spcBef>
              <a:spcAft>
                <a:spcPts val="600"/>
              </a:spcAft>
              <a:buClr>
                <a:schemeClr val="accent1"/>
              </a:buClr>
              <a:buFont typeface="Wingdings 2" charset="2"/>
              <a:buChar char=""/>
            </a:pPr>
            <a:r>
              <a:rPr lang="en-US" sz="1600" dirty="0">
                <a:solidFill>
                  <a:srgbClr val="FFFFFF"/>
                </a:solidFill>
              </a:rPr>
              <a:t>Highly affected subgroups contain low-income individuals, seniors, children, the white population concentrated in the Midwest, and the Hispanic population concentrated in the Southwest.</a:t>
            </a:r>
          </a:p>
          <a:p>
            <a:pPr marL="285750" indent="-285750">
              <a:spcBef>
                <a:spcPct val="20000"/>
              </a:spcBef>
              <a:spcAft>
                <a:spcPts val="600"/>
              </a:spcAft>
              <a:buClr>
                <a:schemeClr val="accent1"/>
              </a:buClr>
              <a:buFont typeface="Wingdings 2" charset="2"/>
              <a:buChar char=""/>
            </a:pPr>
            <a:endParaRPr lang="en-US" sz="1600" dirty="0">
              <a:solidFill>
                <a:srgbClr val="FFFFFF"/>
              </a:solidFill>
            </a:endParaRPr>
          </a:p>
        </p:txBody>
      </p:sp>
      <p:pic>
        <p:nvPicPr>
          <p:cNvPr id="4" name="Screen Recording 2025-12-25 at 8.49.47 PM.mov">
            <a:hlinkClick r:id="" action="ppaction://media"/>
            <a:extLst>
              <a:ext uri="{FF2B5EF4-FFF2-40B4-BE49-F238E27FC236}">
                <a16:creationId xmlns:a16="http://schemas.microsoft.com/office/drawing/2014/main" id="{A8234D5E-46F7-CC85-6BC5-160A8B76FE4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rcRect r="22023"/>
          <a:stretch>
            <a:fillRect/>
          </a:stretch>
        </p:blipFill>
        <p:spPr>
          <a:xfrm>
            <a:off x="4826191" y="420324"/>
            <a:ext cx="7218664" cy="6017351"/>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12108781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35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A346F-F6F1-B5DD-3A97-B5C673C68D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66C50E-7359-5F16-7C1B-720AC8608FF1}"/>
              </a:ext>
            </a:extLst>
          </p:cNvPr>
          <p:cNvSpPr>
            <a:spLocks noGrp="1"/>
          </p:cNvSpPr>
          <p:nvPr>
            <p:ph type="title"/>
          </p:nvPr>
        </p:nvSpPr>
        <p:spPr/>
        <p:txBody>
          <a:bodyPr/>
          <a:lstStyle/>
          <a:p>
            <a:r>
              <a:rPr lang="en-US" dirty="0"/>
              <a:t>Understanding the Breakdown of Low Food Access Areas(Static Images)</a:t>
            </a:r>
          </a:p>
        </p:txBody>
      </p:sp>
      <p:pic>
        <p:nvPicPr>
          <p:cNvPr id="5" name="Content Placeholder 4">
            <a:extLst>
              <a:ext uri="{FF2B5EF4-FFF2-40B4-BE49-F238E27FC236}">
                <a16:creationId xmlns:a16="http://schemas.microsoft.com/office/drawing/2014/main" id="{F698EDD4-323C-DD60-AD4E-245F056FF027}"/>
              </a:ext>
            </a:extLst>
          </p:cNvPr>
          <p:cNvPicPr>
            <a:picLocks noGrp="1" noChangeAspect="1"/>
          </p:cNvPicPr>
          <p:nvPr>
            <p:ph idx="1"/>
          </p:nvPr>
        </p:nvPicPr>
        <p:blipFill>
          <a:blip r:embed="rId3"/>
          <a:stretch>
            <a:fillRect/>
          </a:stretch>
        </p:blipFill>
        <p:spPr>
          <a:xfrm>
            <a:off x="0" y="1920685"/>
            <a:ext cx="12087225" cy="729794"/>
          </a:xfrm>
        </p:spPr>
      </p:pic>
      <p:pic>
        <p:nvPicPr>
          <p:cNvPr id="7" name="Picture 6" descr="A blurry image of a person pointing at something&#10;&#10;AI-generated content may be incorrect.">
            <a:extLst>
              <a:ext uri="{FF2B5EF4-FFF2-40B4-BE49-F238E27FC236}">
                <a16:creationId xmlns:a16="http://schemas.microsoft.com/office/drawing/2014/main" id="{6280831A-74FB-CC47-DF63-04A675B6A832}"/>
              </a:ext>
            </a:extLst>
          </p:cNvPr>
          <p:cNvPicPr>
            <a:picLocks noChangeAspect="1"/>
          </p:cNvPicPr>
          <p:nvPr/>
        </p:nvPicPr>
        <p:blipFill>
          <a:blip r:embed="rId4"/>
          <a:stretch>
            <a:fillRect/>
          </a:stretch>
        </p:blipFill>
        <p:spPr>
          <a:xfrm>
            <a:off x="-1" y="2584309"/>
            <a:ext cx="12087225" cy="1528006"/>
          </a:xfrm>
          <a:prstGeom prst="rect">
            <a:avLst/>
          </a:prstGeom>
        </p:spPr>
      </p:pic>
      <p:pic>
        <p:nvPicPr>
          <p:cNvPr id="10" name="Picture 9">
            <a:extLst>
              <a:ext uri="{FF2B5EF4-FFF2-40B4-BE49-F238E27FC236}">
                <a16:creationId xmlns:a16="http://schemas.microsoft.com/office/drawing/2014/main" id="{8F5FAA4A-4B32-4FFB-2830-93D513ACC844}"/>
              </a:ext>
            </a:extLst>
          </p:cNvPr>
          <p:cNvPicPr>
            <a:picLocks noChangeAspect="1"/>
          </p:cNvPicPr>
          <p:nvPr/>
        </p:nvPicPr>
        <p:blipFill>
          <a:blip r:embed="rId5"/>
          <a:stretch>
            <a:fillRect/>
          </a:stretch>
        </p:blipFill>
        <p:spPr>
          <a:xfrm>
            <a:off x="-16530" y="3944532"/>
            <a:ext cx="12087225" cy="1219072"/>
          </a:xfrm>
          <a:prstGeom prst="rect">
            <a:avLst/>
          </a:prstGeom>
        </p:spPr>
      </p:pic>
      <p:pic>
        <p:nvPicPr>
          <p:cNvPr id="14" name="Picture 13" descr="A close-up of a map&#10;&#10;AI-generated content may be incorrect.">
            <a:extLst>
              <a:ext uri="{FF2B5EF4-FFF2-40B4-BE49-F238E27FC236}">
                <a16:creationId xmlns:a16="http://schemas.microsoft.com/office/drawing/2014/main" id="{649E0C4B-00AB-3682-3EEB-248647F9C739}"/>
              </a:ext>
            </a:extLst>
          </p:cNvPr>
          <p:cNvPicPr>
            <a:picLocks noChangeAspect="1"/>
          </p:cNvPicPr>
          <p:nvPr/>
        </p:nvPicPr>
        <p:blipFill>
          <a:blip r:embed="rId6"/>
          <a:stretch>
            <a:fillRect/>
          </a:stretch>
        </p:blipFill>
        <p:spPr>
          <a:xfrm>
            <a:off x="0" y="5163604"/>
            <a:ext cx="3560866" cy="1112771"/>
          </a:xfrm>
          <a:prstGeom prst="rect">
            <a:avLst/>
          </a:prstGeom>
        </p:spPr>
      </p:pic>
      <p:pic>
        <p:nvPicPr>
          <p:cNvPr id="16" name="Picture 15" descr="A red bar with black text&#10;&#10;AI-generated content may be incorrect.">
            <a:extLst>
              <a:ext uri="{FF2B5EF4-FFF2-40B4-BE49-F238E27FC236}">
                <a16:creationId xmlns:a16="http://schemas.microsoft.com/office/drawing/2014/main" id="{863577C6-CC21-72DB-6FED-E22804D62118}"/>
              </a:ext>
            </a:extLst>
          </p:cNvPr>
          <p:cNvPicPr>
            <a:picLocks noChangeAspect="1"/>
          </p:cNvPicPr>
          <p:nvPr/>
        </p:nvPicPr>
        <p:blipFill>
          <a:blip r:embed="rId7"/>
          <a:stretch>
            <a:fillRect/>
          </a:stretch>
        </p:blipFill>
        <p:spPr>
          <a:xfrm>
            <a:off x="6356350" y="5514149"/>
            <a:ext cx="3479800" cy="901700"/>
          </a:xfrm>
          <a:prstGeom prst="rect">
            <a:avLst/>
          </a:prstGeom>
        </p:spPr>
      </p:pic>
    </p:spTree>
    <p:extLst>
      <p:ext uri="{BB962C8B-B14F-4D97-AF65-F5344CB8AC3E}">
        <p14:creationId xmlns:p14="http://schemas.microsoft.com/office/powerpoint/2010/main" val="67918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ADFC1656-9F75-783F-D11F-7ECC6A2AEE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249856-1248-2369-19BB-A75A016C2870}"/>
              </a:ext>
            </a:extLst>
          </p:cNvPr>
          <p:cNvSpPr>
            <a:spLocks noGrp="1"/>
          </p:cNvSpPr>
          <p:nvPr>
            <p:ph type="title"/>
          </p:nvPr>
        </p:nvSpPr>
        <p:spPr>
          <a:xfrm>
            <a:off x="810000" y="447188"/>
            <a:ext cx="5359921" cy="970450"/>
          </a:xfrm>
        </p:spPr>
        <p:txBody>
          <a:bodyPr>
            <a:normAutofit/>
          </a:bodyPr>
          <a:lstStyle/>
          <a:p>
            <a:pPr>
              <a:lnSpc>
                <a:spcPct val="90000"/>
              </a:lnSpc>
            </a:pPr>
            <a:r>
              <a:rPr lang="en-US" sz="3100"/>
              <a:t>Total Low Access Population Breakdown</a:t>
            </a:r>
          </a:p>
        </p:txBody>
      </p:sp>
      <p:sp>
        <p:nvSpPr>
          <p:cNvPr id="3" name="Content Placeholder 2">
            <a:extLst>
              <a:ext uri="{FF2B5EF4-FFF2-40B4-BE49-F238E27FC236}">
                <a16:creationId xmlns:a16="http://schemas.microsoft.com/office/drawing/2014/main" id="{C18188EE-0F76-7766-204C-9384F6629F31}"/>
              </a:ext>
            </a:extLst>
          </p:cNvPr>
          <p:cNvSpPr>
            <a:spLocks noGrp="1"/>
          </p:cNvSpPr>
          <p:nvPr>
            <p:ph idx="1"/>
          </p:nvPr>
        </p:nvSpPr>
        <p:spPr>
          <a:xfrm>
            <a:off x="818712" y="2222287"/>
            <a:ext cx="5351209" cy="3636511"/>
          </a:xfrm>
        </p:spPr>
        <p:txBody>
          <a:bodyPr>
            <a:normAutofit/>
          </a:bodyPr>
          <a:lstStyle/>
          <a:p>
            <a:endParaRPr lang="en-US" dirty="0"/>
          </a:p>
          <a:p>
            <a:r>
              <a:rPr lang="en-US" dirty="0"/>
              <a:t>Right-skewed distribution of counts and percents, meaning more counties have a lower population/percentage of populations that have low food access. </a:t>
            </a:r>
          </a:p>
          <a:p>
            <a:r>
              <a:rPr lang="en-US" dirty="0"/>
              <a:t>This means our target counties with high populations of access necessities can be extracted and grouped.</a:t>
            </a:r>
          </a:p>
          <a:p>
            <a:endParaRPr lang="en-US" dirty="0"/>
          </a:p>
        </p:txBody>
      </p:sp>
      <p:sp>
        <p:nvSpPr>
          <p:cNvPr id="20" name="Rectangle 19">
            <a:extLst>
              <a:ext uri="{FF2B5EF4-FFF2-40B4-BE49-F238E27FC236}">
                <a16:creationId xmlns:a16="http://schemas.microsoft.com/office/drawing/2014/main" id="{7E208927-059F-4490-B5EF-CB5E5489C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75898" y="0"/>
            <a:ext cx="571305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17">
            <a:extLst>
              <a:ext uri="{FF2B5EF4-FFF2-40B4-BE49-F238E27FC236}">
                <a16:creationId xmlns:a16="http://schemas.microsoft.com/office/drawing/2014/main" id="{213B7486-DF7A-442F-A63D-381813E60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28932" y="958640"/>
            <a:ext cx="4419604"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of a distribution of food access&#10;&#10;AI-generated content may be incorrect.">
            <a:extLst>
              <a:ext uri="{FF2B5EF4-FFF2-40B4-BE49-F238E27FC236}">
                <a16:creationId xmlns:a16="http://schemas.microsoft.com/office/drawing/2014/main" id="{D2B11FBD-7BC0-3E07-3B38-232F37F098AE}"/>
              </a:ext>
            </a:extLst>
          </p:cNvPr>
          <p:cNvPicPr>
            <a:picLocks noChangeAspect="1"/>
          </p:cNvPicPr>
          <p:nvPr/>
        </p:nvPicPr>
        <p:blipFill>
          <a:blip r:embed="rId3"/>
          <a:srcRect t="6566" r="2" b="2"/>
          <a:stretch>
            <a:fillRect/>
          </a:stretch>
        </p:blipFill>
        <p:spPr>
          <a:xfrm>
            <a:off x="6742701" y="446537"/>
            <a:ext cx="5179445" cy="2843130"/>
          </a:xfrm>
          <a:prstGeom prst="rect">
            <a:avLst/>
          </a:prstGeom>
        </p:spPr>
      </p:pic>
      <p:pic>
        <p:nvPicPr>
          <p:cNvPr id="15" name="Picture 14" descr="A graph of a number of food access&#10;&#10;AI-generated content may be incorrect.">
            <a:extLst>
              <a:ext uri="{FF2B5EF4-FFF2-40B4-BE49-F238E27FC236}">
                <a16:creationId xmlns:a16="http://schemas.microsoft.com/office/drawing/2014/main" id="{4284CBEE-2016-0073-6836-A6D40FB0610A}"/>
              </a:ext>
            </a:extLst>
          </p:cNvPr>
          <p:cNvPicPr>
            <a:picLocks noChangeAspect="1"/>
          </p:cNvPicPr>
          <p:nvPr/>
        </p:nvPicPr>
        <p:blipFill>
          <a:blip r:embed="rId4"/>
          <a:srcRect t="4568" r="2" b="2"/>
          <a:stretch>
            <a:fillRect/>
          </a:stretch>
        </p:blipFill>
        <p:spPr>
          <a:xfrm>
            <a:off x="6614816" y="3305422"/>
            <a:ext cx="5435217" cy="2995448"/>
          </a:xfrm>
          <a:prstGeom prst="rect">
            <a:avLst/>
          </a:prstGeom>
        </p:spPr>
      </p:pic>
    </p:spTree>
    <p:extLst>
      <p:ext uri="{BB962C8B-B14F-4D97-AF65-F5344CB8AC3E}">
        <p14:creationId xmlns:p14="http://schemas.microsoft.com/office/powerpoint/2010/main" val="2543386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A1DFCBE5-52C1-48A9-89CF-E7D68CCA1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06AB74CA-E76D-4922-91FE-A4AAF0487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47203"/>
            <a:ext cx="11707367" cy="2572622"/>
          </a:xfrm>
          <a:custGeom>
            <a:avLst/>
            <a:gdLst>
              <a:gd name="connsiteX0" fmla="*/ 0 w 11707367"/>
              <a:gd name="connsiteY0" fmla="*/ 0 h 2572622"/>
              <a:gd name="connsiteX1" fmla="*/ 1888420 w 11707367"/>
              <a:gd name="connsiteY1" fmla="*/ 0 h 2572622"/>
              <a:gd name="connsiteX2" fmla="*/ 2198560 w 11707367"/>
              <a:gd name="connsiteY2" fmla="*/ 310139 h 2572622"/>
              <a:gd name="connsiteX3" fmla="*/ 2425431 w 11707367"/>
              <a:gd name="connsiteY3" fmla="*/ 310139 h 2572622"/>
              <a:gd name="connsiteX4" fmla="*/ 2735570 w 11707367"/>
              <a:gd name="connsiteY4" fmla="*/ 0 h 2572622"/>
              <a:gd name="connsiteX5" fmla="*/ 11707367 w 11707367"/>
              <a:gd name="connsiteY5" fmla="*/ 0 h 2572622"/>
              <a:gd name="connsiteX6" fmla="*/ 11707367 w 11707367"/>
              <a:gd name="connsiteY6" fmla="*/ 2572622 h 2572622"/>
              <a:gd name="connsiteX7" fmla="*/ 0 w 11707367"/>
              <a:gd name="connsiteY7" fmla="*/ 2572622 h 2572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367" h="2572622">
                <a:moveTo>
                  <a:pt x="0" y="0"/>
                </a:moveTo>
                <a:lnTo>
                  <a:pt x="1888420" y="0"/>
                </a:lnTo>
                <a:lnTo>
                  <a:pt x="2198560" y="310139"/>
                </a:lnTo>
                <a:cubicBezTo>
                  <a:pt x="2261209" y="372788"/>
                  <a:pt x="2362782" y="372788"/>
                  <a:pt x="2425431" y="310139"/>
                </a:cubicBezTo>
                <a:lnTo>
                  <a:pt x="2735570" y="0"/>
                </a:lnTo>
                <a:lnTo>
                  <a:pt x="11707367" y="0"/>
                </a:lnTo>
                <a:lnTo>
                  <a:pt x="11707367" y="2572622"/>
                </a:lnTo>
                <a:lnTo>
                  <a:pt x="0" y="2572622"/>
                </a:lnTo>
                <a:close/>
              </a:path>
            </a:pathLst>
          </a:custGeom>
          <a:solidFill>
            <a:srgbClr val="59595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27F1403-42C8-EF0D-74A7-5F9F1B82C369}"/>
              </a:ext>
            </a:extLst>
          </p:cNvPr>
          <p:cNvSpPr>
            <a:spLocks noGrp="1"/>
          </p:cNvSpPr>
          <p:nvPr>
            <p:ph type="title"/>
          </p:nvPr>
        </p:nvSpPr>
        <p:spPr>
          <a:xfrm>
            <a:off x="1063691" y="4049486"/>
            <a:ext cx="4825480" cy="1883228"/>
          </a:xfrm>
        </p:spPr>
        <p:txBody>
          <a:bodyPr vert="horz" lIns="91440" tIns="45720" rIns="91440" bIns="45720" rtlCol="0" anchor="ctr">
            <a:normAutofit/>
          </a:bodyPr>
          <a:lstStyle/>
          <a:p>
            <a:r>
              <a:rPr lang="en-US" dirty="0">
                <a:solidFill>
                  <a:srgbClr val="FFFFFF"/>
                </a:solidFill>
              </a:rPr>
              <a:t>Subgroup Evaluation</a:t>
            </a:r>
          </a:p>
        </p:txBody>
      </p:sp>
      <p:pic>
        <p:nvPicPr>
          <p:cNvPr id="4" name="Content Placeholder 3" descr="A graph of a number of people&#10;&#10;AI-generated content may be incorrect.">
            <a:extLst>
              <a:ext uri="{FF2B5EF4-FFF2-40B4-BE49-F238E27FC236}">
                <a16:creationId xmlns:a16="http://schemas.microsoft.com/office/drawing/2014/main" id="{7556930E-A67B-DC6B-639E-D88588CBEC5C}"/>
              </a:ext>
            </a:extLst>
          </p:cNvPr>
          <p:cNvPicPr>
            <a:picLocks noChangeAspect="1"/>
          </p:cNvPicPr>
          <p:nvPr/>
        </p:nvPicPr>
        <p:blipFill>
          <a:blip r:embed="rId2"/>
          <a:srcRect t="-4201" r="192" b="-2"/>
          <a:stretch>
            <a:fillRect/>
          </a:stretch>
        </p:blipFill>
        <p:spPr>
          <a:xfrm>
            <a:off x="291180" y="110930"/>
            <a:ext cx="6162622" cy="3249162"/>
          </a:xfrm>
          <a:prstGeom prst="rect">
            <a:avLst/>
          </a:prstGeom>
        </p:spPr>
      </p:pic>
      <p:pic>
        <p:nvPicPr>
          <p:cNvPr id="5" name="Picture 4" descr="A graph of a bar graph&#10;&#10;AI-generated content may be incorrect.">
            <a:extLst>
              <a:ext uri="{FF2B5EF4-FFF2-40B4-BE49-F238E27FC236}">
                <a16:creationId xmlns:a16="http://schemas.microsoft.com/office/drawing/2014/main" id="{47198CD7-4511-3382-4AA2-A80E43737DCD}"/>
              </a:ext>
            </a:extLst>
          </p:cNvPr>
          <p:cNvPicPr>
            <a:picLocks noChangeAspect="1"/>
          </p:cNvPicPr>
          <p:nvPr/>
        </p:nvPicPr>
        <p:blipFill>
          <a:blip r:embed="rId3"/>
          <a:srcRect l="-1351" r="2046" b="-4"/>
          <a:stretch>
            <a:fillRect/>
          </a:stretch>
        </p:blipFill>
        <p:spPr>
          <a:xfrm>
            <a:off x="6672047" y="110930"/>
            <a:ext cx="5203957" cy="3249163"/>
          </a:xfrm>
          <a:prstGeom prst="rect">
            <a:avLst/>
          </a:prstGeom>
        </p:spPr>
      </p:pic>
      <p:sp>
        <p:nvSpPr>
          <p:cNvPr id="33" name="Content Placeholder 32">
            <a:extLst>
              <a:ext uri="{FF2B5EF4-FFF2-40B4-BE49-F238E27FC236}">
                <a16:creationId xmlns:a16="http://schemas.microsoft.com/office/drawing/2014/main" id="{4C19A771-AA19-017A-7D51-49257A78855B}"/>
              </a:ext>
            </a:extLst>
          </p:cNvPr>
          <p:cNvSpPr>
            <a:spLocks noGrp="1"/>
          </p:cNvSpPr>
          <p:nvPr>
            <p:ph idx="1"/>
          </p:nvPr>
        </p:nvSpPr>
        <p:spPr>
          <a:xfrm>
            <a:off x="6338316" y="4049485"/>
            <a:ext cx="4846151" cy="1883229"/>
          </a:xfrm>
        </p:spPr>
        <p:txBody>
          <a:bodyPr>
            <a:normAutofit/>
          </a:bodyPr>
          <a:lstStyle/>
          <a:p>
            <a:r>
              <a:rPr lang="en-US" dirty="0">
                <a:solidFill>
                  <a:srgbClr val="FFFFFF"/>
                </a:solidFill>
              </a:rPr>
              <a:t>For both percents and total counts, white subpopulation struggles the most with food access, with low-income groups following next.</a:t>
            </a:r>
          </a:p>
        </p:txBody>
      </p:sp>
    </p:spTree>
    <p:extLst>
      <p:ext uri="{BB962C8B-B14F-4D97-AF65-F5344CB8AC3E}">
        <p14:creationId xmlns:p14="http://schemas.microsoft.com/office/powerpoint/2010/main" val="2905617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Quotable</Template>
  <TotalTime>2700</TotalTime>
  <Words>878</Words>
  <Application>Microsoft Macintosh PowerPoint</Application>
  <PresentationFormat>Widescreen</PresentationFormat>
  <Paragraphs>78</Paragraphs>
  <Slides>16</Slides>
  <Notes>5</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Aptos</vt:lpstr>
      <vt:lpstr>Arial</vt:lpstr>
      <vt:lpstr>Century Gothic</vt:lpstr>
      <vt:lpstr>Wingdings 2</vt:lpstr>
      <vt:lpstr>Quotable</vt:lpstr>
      <vt:lpstr>Strategic Analysis for the National Medicare Advantage Health Plan</vt:lpstr>
      <vt:lpstr>Our Task</vt:lpstr>
      <vt:lpstr>What questions are we trying to answer?</vt:lpstr>
      <vt:lpstr>Low Food Access Data: Food Environment Atlas</vt:lpstr>
      <vt:lpstr>Understanding the Breakdown of Low Food Access Areas</vt:lpstr>
      <vt:lpstr>Understanding the Breakdown of Low Food Access Areas</vt:lpstr>
      <vt:lpstr>Understanding the Breakdown of Low Food Access Areas(Static Images)</vt:lpstr>
      <vt:lpstr>Total Low Access Population Breakdown</vt:lpstr>
      <vt:lpstr>Subgroup Evaluation</vt:lpstr>
      <vt:lpstr>PowerPoint Presentation</vt:lpstr>
      <vt:lpstr>Targeting further affected populations: Building a Health Issue Index</vt:lpstr>
      <vt:lpstr>PowerPoint Presentation</vt:lpstr>
      <vt:lpstr>PowerPoint Presentation</vt:lpstr>
      <vt:lpstr>PowerPoint Presentation</vt:lpstr>
      <vt:lpstr>PowerPoint Presentation</vt:lpstr>
      <vt:lpstr>Summary of Areas to Target and Projected Impact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Bangalore, Neha</dc:creator>
  <cp:lastModifiedBy>Bangalore, Neha</cp:lastModifiedBy>
  <cp:revision>3</cp:revision>
  <dcterms:created xsi:type="dcterms:W3CDTF">2025-12-24T21:29:58Z</dcterms:created>
  <dcterms:modified xsi:type="dcterms:W3CDTF">2025-12-26T18:30:55Z</dcterms:modified>
</cp:coreProperties>
</file>